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" panose="020B0604020202020204" pitchFamily="34" charset="0"/>
      <p:regular r:id="rId14"/>
    </p:embeddedFont>
    <p:embeddedFont>
      <p:font typeface="Arial Bold" panose="020B0704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/>
      <p:regular r:id="rId21"/>
    </p:embeddedFont>
    <p:embeddedFont>
      <p:font typeface="Clear Sans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450" y="-2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.sv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9.png"/><Relationship Id="rId2" Type="http://schemas.openxmlformats.org/officeDocument/2006/relationships/image" Target="../media/image23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67.svg"/><Relationship Id="rId15" Type="http://schemas.openxmlformats.org/officeDocument/2006/relationships/image" Target="../media/image85.png"/><Relationship Id="rId10" Type="http://schemas.openxmlformats.org/officeDocument/2006/relationships/image" Target="../media/image29.png"/><Relationship Id="rId4" Type="http://schemas.openxmlformats.org/officeDocument/2006/relationships/image" Target="../media/image66.png"/><Relationship Id="rId9" Type="http://schemas.openxmlformats.org/officeDocument/2006/relationships/image" Target="../media/image28.svg"/><Relationship Id="rId1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8.svg"/><Relationship Id="rId7" Type="http://schemas.openxmlformats.org/officeDocument/2006/relationships/image" Target="../media/image1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.png"/><Relationship Id="rId3" Type="http://schemas.openxmlformats.org/officeDocument/2006/relationships/image" Target="../media/image28.svg"/><Relationship Id="rId7" Type="http://schemas.openxmlformats.org/officeDocument/2006/relationships/image" Target="../media/image89.png"/><Relationship Id="rId12" Type="http://schemas.openxmlformats.org/officeDocument/2006/relationships/image" Target="../media/image14.svg"/><Relationship Id="rId2" Type="http://schemas.openxmlformats.org/officeDocument/2006/relationships/image" Target="../media/image27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3.png"/><Relationship Id="rId5" Type="http://schemas.openxmlformats.org/officeDocument/2006/relationships/image" Target="../media/image30.svg"/><Relationship Id="rId15" Type="http://schemas.openxmlformats.org/officeDocument/2006/relationships/image" Target="../media/image91.jpeg"/><Relationship Id="rId10" Type="http://schemas.openxmlformats.org/officeDocument/2006/relationships/image" Target="../media/image24.svg"/><Relationship Id="rId4" Type="http://schemas.openxmlformats.org/officeDocument/2006/relationships/image" Target="../media/image29.png"/><Relationship Id="rId9" Type="http://schemas.openxmlformats.org/officeDocument/2006/relationships/image" Target="../media/image23.pn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1.png"/><Relationship Id="rId3" Type="http://schemas.openxmlformats.org/officeDocument/2006/relationships/image" Target="../media/image12.svg"/><Relationship Id="rId21" Type="http://schemas.openxmlformats.org/officeDocument/2006/relationships/image" Target="../media/image28.svg"/><Relationship Id="rId7" Type="http://schemas.openxmlformats.org/officeDocument/2006/relationships/image" Target="../media/image16.svg"/><Relationship Id="rId12" Type="http://schemas.openxmlformats.org/officeDocument/2006/relationships/image" Target="../media/image19.gif"/><Relationship Id="rId17" Type="http://schemas.openxmlformats.org/officeDocument/2006/relationships/image" Target="../media/image24.svg"/><Relationship Id="rId25" Type="http://schemas.openxmlformats.org/officeDocument/2006/relationships/image" Target="../media/image10.sv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gif"/><Relationship Id="rId24" Type="http://schemas.openxmlformats.org/officeDocument/2006/relationships/image" Target="../media/image9.png"/><Relationship Id="rId5" Type="http://schemas.openxmlformats.org/officeDocument/2006/relationships/image" Target="../media/image14.svg"/><Relationship Id="rId15" Type="http://schemas.openxmlformats.org/officeDocument/2006/relationships/image" Target="../media/image22.png"/><Relationship Id="rId23" Type="http://schemas.openxmlformats.org/officeDocument/2006/relationships/image" Target="../media/image30.svg"/><Relationship Id="rId10" Type="http://schemas.openxmlformats.org/officeDocument/2006/relationships/image" Target="../media/image8.sv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svg"/><Relationship Id="rId18" Type="http://schemas.openxmlformats.org/officeDocument/2006/relationships/image" Target="../media/image38.png"/><Relationship Id="rId3" Type="http://schemas.openxmlformats.org/officeDocument/2006/relationships/image" Target="../media/image8.svg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svg"/><Relationship Id="rId15" Type="http://schemas.openxmlformats.org/officeDocument/2006/relationships/image" Target="../media/image30.svg"/><Relationship Id="rId10" Type="http://schemas.openxmlformats.org/officeDocument/2006/relationships/image" Target="../media/image36.png"/><Relationship Id="rId19" Type="http://schemas.openxmlformats.org/officeDocument/2006/relationships/hyperlink" Target="https://theclarklawoffice.com/auto-accident-attorneys/fatal/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14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8.svg"/><Relationship Id="rId1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17" Type="http://schemas.openxmlformats.org/officeDocument/2006/relationships/image" Target="../media/image10.svg"/><Relationship Id="rId2" Type="http://schemas.openxmlformats.org/officeDocument/2006/relationships/image" Target="../media/image39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30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8.svg"/><Relationship Id="rId18" Type="http://schemas.openxmlformats.org/officeDocument/2006/relationships/image" Target="../media/image54.png"/><Relationship Id="rId3" Type="http://schemas.openxmlformats.org/officeDocument/2006/relationships/image" Target="../media/image6.svg"/><Relationship Id="rId7" Type="http://schemas.openxmlformats.org/officeDocument/2006/relationships/image" Target="../media/image51.svg"/><Relationship Id="rId12" Type="http://schemas.openxmlformats.org/officeDocument/2006/relationships/image" Target="../media/image27.png"/><Relationship Id="rId17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8.svg"/><Relationship Id="rId5" Type="http://schemas.openxmlformats.org/officeDocument/2006/relationships/image" Target="../media/image49.png"/><Relationship Id="rId15" Type="http://schemas.openxmlformats.org/officeDocument/2006/relationships/image" Target="../media/image30.svg"/><Relationship Id="rId10" Type="http://schemas.openxmlformats.org/officeDocument/2006/relationships/image" Target="../media/image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8.svg"/><Relationship Id="rId12" Type="http://schemas.openxmlformats.org/officeDocument/2006/relationships/image" Target="../media/image30.svg"/><Relationship Id="rId17" Type="http://schemas.openxmlformats.org/officeDocument/2006/relationships/image" Target="../media/image58.png"/><Relationship Id="rId2" Type="http://schemas.openxmlformats.org/officeDocument/2006/relationships/image" Target="../media/image55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56.png"/><Relationship Id="rId15" Type="http://schemas.openxmlformats.org/officeDocument/2006/relationships/image" Target="../media/image9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5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image" Target="../media/image27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0.png"/><Relationship Id="rId5" Type="http://schemas.openxmlformats.org/officeDocument/2006/relationships/image" Target="../media/image30.svg"/><Relationship Id="rId15" Type="http://schemas.openxmlformats.org/officeDocument/2006/relationships/image" Target="../media/image10.svg"/><Relationship Id="rId10" Type="http://schemas.openxmlformats.org/officeDocument/2006/relationships/image" Target="../media/image59.png"/><Relationship Id="rId4" Type="http://schemas.openxmlformats.org/officeDocument/2006/relationships/image" Target="../media/image29.png"/><Relationship Id="rId9" Type="http://schemas.openxmlformats.org/officeDocument/2006/relationships/image" Target="../media/image24.sv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29.png"/><Relationship Id="rId18" Type="http://schemas.openxmlformats.org/officeDocument/2006/relationships/image" Target="../media/image69.png"/><Relationship Id="rId3" Type="http://schemas.microsoft.com/office/2007/relationships/media" Target="../media/media2.mp4"/><Relationship Id="rId7" Type="http://schemas.openxmlformats.org/officeDocument/2006/relationships/image" Target="../media/image66.png"/><Relationship Id="rId12" Type="http://schemas.openxmlformats.org/officeDocument/2006/relationships/image" Target="../media/image28.svg"/><Relationship Id="rId17" Type="http://schemas.openxmlformats.org/officeDocument/2006/relationships/image" Target="../media/image68.jpeg"/><Relationship Id="rId2" Type="http://schemas.microsoft.com/office/2007/relationships/media" Target="../media/media1.mp4"/><Relationship Id="rId16" Type="http://schemas.openxmlformats.org/officeDocument/2006/relationships/image" Target="../media/image10.svg"/><Relationship Id="rId1" Type="http://schemas.openxmlformats.org/officeDocument/2006/relationships/video" Target="NULL" TargetMode="Externa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19" Type="http://schemas.openxmlformats.org/officeDocument/2006/relationships/image" Target="../media/image70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7.png"/><Relationship Id="rId26" Type="http://schemas.openxmlformats.org/officeDocument/2006/relationships/image" Target="../media/image9.png"/><Relationship Id="rId3" Type="http://schemas.openxmlformats.org/officeDocument/2006/relationships/image" Target="../media/image72.png"/><Relationship Id="rId21" Type="http://schemas.openxmlformats.org/officeDocument/2006/relationships/image" Target="../media/image28.sv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67.svg"/><Relationship Id="rId25" Type="http://schemas.openxmlformats.org/officeDocument/2006/relationships/image" Target="../media/image14.svg"/><Relationship Id="rId2" Type="http://schemas.openxmlformats.org/officeDocument/2006/relationships/image" Target="../media/image71.png"/><Relationship Id="rId16" Type="http://schemas.openxmlformats.org/officeDocument/2006/relationships/image" Target="../media/image66.png"/><Relationship Id="rId20" Type="http://schemas.openxmlformats.org/officeDocument/2006/relationships/image" Target="../media/image27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13.png"/><Relationship Id="rId5" Type="http://schemas.openxmlformats.org/officeDocument/2006/relationships/image" Target="../media/image24.svg"/><Relationship Id="rId15" Type="http://schemas.openxmlformats.org/officeDocument/2006/relationships/image" Target="../media/image52.png"/><Relationship Id="rId23" Type="http://schemas.openxmlformats.org/officeDocument/2006/relationships/image" Target="../media/image30.svg"/><Relationship Id="rId28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.svg"/><Relationship Id="rId4" Type="http://schemas.openxmlformats.org/officeDocument/2006/relationships/image" Target="../media/image23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29.png"/><Relationship Id="rId27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980" y="945315"/>
            <a:ext cx="14630263" cy="191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8">
                <a:solidFill>
                  <a:srgbClr val="000000"/>
                </a:solidFill>
                <a:latin typeface="Arial Bold"/>
              </a:rPr>
              <a:t>AUTOLUMINA</a:t>
            </a:r>
          </a:p>
          <a:p>
            <a:pPr algn="ctr">
              <a:lnSpc>
                <a:spcPts val="5668"/>
              </a:lnSpc>
              <a:spcBef>
                <a:spcPct val="0"/>
              </a:spcBef>
            </a:pPr>
            <a:r>
              <a:rPr lang="en-US" sz="4049">
                <a:solidFill>
                  <a:srgbClr val="000000"/>
                </a:solidFill>
                <a:latin typeface="Arial Bold"/>
              </a:rPr>
              <a:t>               A smart vehicle L  ght control solution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7848600" y="2095500"/>
            <a:ext cx="576593" cy="576593"/>
          </a:xfrm>
          <a:custGeom>
            <a:avLst/>
            <a:gdLst/>
            <a:ahLst/>
            <a:cxnLst/>
            <a:rect l="l" t="t" r="r" b="b"/>
            <a:pathLst>
              <a:path w="576593" h="576593">
                <a:moveTo>
                  <a:pt x="0" y="0"/>
                </a:moveTo>
                <a:lnTo>
                  <a:pt x="576593" y="0"/>
                </a:lnTo>
                <a:lnTo>
                  <a:pt x="576593" y="576593"/>
                </a:lnTo>
                <a:lnTo>
                  <a:pt x="0" y="576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5200" y="104775"/>
            <a:ext cx="2891996" cy="2891996"/>
          </a:xfrm>
          <a:custGeom>
            <a:avLst/>
            <a:gdLst/>
            <a:ahLst/>
            <a:cxnLst/>
            <a:rect l="l" t="t" r="r" b="b"/>
            <a:pathLst>
              <a:path w="2891996" h="2891996">
                <a:moveTo>
                  <a:pt x="0" y="0"/>
                </a:moveTo>
                <a:lnTo>
                  <a:pt x="2891995" y="0"/>
                </a:lnTo>
                <a:lnTo>
                  <a:pt x="2891995" y="2891996"/>
                </a:lnTo>
                <a:lnTo>
                  <a:pt x="0" y="289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00263" y="3794563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9233" y="5353421"/>
            <a:ext cx="4026396" cy="181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Arial Bold"/>
              </a:rPr>
              <a:t>APP ID: IC2023-290 </a:t>
            </a:r>
          </a:p>
          <a:p>
            <a:pPr algn="ctr"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Arial Bold"/>
              </a:rPr>
              <a:t> </a:t>
            </a:r>
          </a:p>
          <a:p>
            <a:pPr algn="ctr">
              <a:lnSpc>
                <a:spcPts val="4697"/>
              </a:lnSpc>
              <a:spcBef>
                <a:spcPct val="0"/>
              </a:spcBef>
            </a:pPr>
            <a:endParaRPr lang="en-US" sz="3355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9233" y="7655886"/>
            <a:ext cx="10065542" cy="259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913">
                <a:solidFill>
                  <a:srgbClr val="000000"/>
                </a:solidFill>
                <a:latin typeface="Arial Bold"/>
              </a:rPr>
              <a:t>TEAM MEMBERS : </a:t>
            </a:r>
          </a:p>
          <a:p>
            <a:pPr>
              <a:lnSpc>
                <a:spcPts val="4079"/>
              </a:lnSpc>
            </a:pPr>
            <a:r>
              <a:rPr lang="en-US" sz="2913">
                <a:solidFill>
                  <a:srgbClr val="000000"/>
                </a:solidFill>
                <a:latin typeface="Arial Bold"/>
              </a:rPr>
              <a:t>ALEXANDAR HARIHARAN.S   |       VIGHNESHWARA.B</a:t>
            </a:r>
          </a:p>
          <a:p>
            <a:pPr>
              <a:lnSpc>
                <a:spcPts val="4079"/>
              </a:lnSpc>
            </a:pPr>
            <a:r>
              <a:rPr lang="en-US" sz="2913">
                <a:solidFill>
                  <a:srgbClr val="000000"/>
                </a:solidFill>
                <a:latin typeface="Arial Bold"/>
              </a:rPr>
              <a:t>DHIVAKAR.K                             |       KOGUL.S</a:t>
            </a:r>
          </a:p>
          <a:p>
            <a:pPr>
              <a:lnSpc>
                <a:spcPts val="4079"/>
              </a:lnSpc>
            </a:pPr>
            <a:endParaRPr lang="en-US" sz="2913">
              <a:solidFill>
                <a:srgbClr val="000000"/>
              </a:solidFill>
              <a:latin typeface="Arial Bold"/>
            </a:endParaRPr>
          </a:p>
          <a:p>
            <a:pPr>
              <a:lnSpc>
                <a:spcPts val="4079"/>
              </a:lnSpc>
              <a:spcBef>
                <a:spcPct val="0"/>
              </a:spcBef>
            </a:pPr>
            <a:endParaRPr lang="en-US" sz="2913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9" name="Freeform 9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073461">
            <a:off x="-12077365" y="-11027068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22183"/>
            <a:ext cx="7825791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Bold"/>
              </a:rPr>
              <a:t>Q1- COMPONENTS COST: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rial"/>
              </a:rPr>
              <a:t>The components list consists of a Polarizer filter, piezoelectric Motor Cost, Lidar technology, and some needed consumables.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000000"/>
              </a:solidFill>
              <a:latin typeface="Arial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Bold"/>
              </a:rPr>
              <a:t>Q2- Manufacturing Cost: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rial"/>
              </a:rPr>
              <a:t>The Manufacturing cost includes the process of casting, assembling, mechanical parts, etc.,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000000"/>
              </a:solidFill>
              <a:latin typeface="Arial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Bold"/>
              </a:rPr>
              <a:t>Q3- Final Testing &amp; Marketing 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rial"/>
              </a:rPr>
              <a:t>The final testing includes higher-end equipment.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rial"/>
              </a:rPr>
              <a:t>The marketing of the designed product will be marketed to the customers by multimedia, awareness, etc.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Bold"/>
              </a:rPr>
              <a:t>TOTAL COST: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Arial"/>
              </a:rPr>
              <a:t>Total =    78,000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51711" y="1754795"/>
            <a:ext cx="7107256" cy="6997112"/>
            <a:chOff x="0" y="0"/>
            <a:chExt cx="9476341" cy="9329482"/>
          </a:xfrm>
        </p:grpSpPr>
      </p:grpSp>
      <p:sp>
        <p:nvSpPr>
          <p:cNvPr id="4" name="Freeform 4"/>
          <p:cNvSpPr/>
          <p:nvPr/>
        </p:nvSpPr>
        <p:spPr>
          <a:xfrm>
            <a:off x="9795906" y="-1553481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54926" y="307212"/>
            <a:ext cx="4714161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Arial Bold"/>
              </a:rPr>
              <a:t>COST STRUCTURE </a:t>
            </a:r>
          </a:p>
        </p:txBody>
      </p:sp>
      <p:sp>
        <p:nvSpPr>
          <p:cNvPr id="6" name="Freeform 6"/>
          <p:cNvSpPr/>
          <p:nvPr/>
        </p:nvSpPr>
        <p:spPr>
          <a:xfrm rot="6144593" flipH="1" flipV="1">
            <a:off x="-12396691" y="-14051593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17617704" y="17617704"/>
                </a:moveTo>
                <a:lnTo>
                  <a:pt x="0" y="17617704"/>
                </a:lnTo>
                <a:lnTo>
                  <a:pt x="0" y="0"/>
                </a:lnTo>
                <a:lnTo>
                  <a:pt x="17617704" y="0"/>
                </a:lnTo>
                <a:lnTo>
                  <a:pt x="17617704" y="17617704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144593">
            <a:off x="16112771" y="25960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00397" y="6709184"/>
            <a:ext cx="272841" cy="272841"/>
          </a:xfrm>
          <a:custGeom>
            <a:avLst/>
            <a:gdLst/>
            <a:ahLst/>
            <a:cxnLst/>
            <a:rect l="l" t="t" r="r" b="b"/>
            <a:pathLst>
              <a:path w="272841" h="272841">
                <a:moveTo>
                  <a:pt x="0" y="0"/>
                </a:moveTo>
                <a:lnTo>
                  <a:pt x="272841" y="0"/>
                </a:lnTo>
                <a:lnTo>
                  <a:pt x="272841" y="272841"/>
                </a:lnTo>
                <a:lnTo>
                  <a:pt x="0" y="2728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689510" y="9688510"/>
            <a:ext cx="598490" cy="598490"/>
          </a:xfrm>
          <a:custGeom>
            <a:avLst/>
            <a:gdLst/>
            <a:ahLst/>
            <a:cxnLst/>
            <a:rect l="l" t="t" r="r" b="b"/>
            <a:pathLst>
              <a:path w="598490" h="598490">
                <a:moveTo>
                  <a:pt x="0" y="0"/>
                </a:moveTo>
                <a:lnTo>
                  <a:pt x="598490" y="0"/>
                </a:lnTo>
                <a:lnTo>
                  <a:pt x="598490" y="598490"/>
                </a:lnTo>
                <a:lnTo>
                  <a:pt x="0" y="5984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D9DA3-5274-72F7-2F02-754AE58303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07794" y="2019313"/>
            <a:ext cx="6995629" cy="6476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800049" y="6940570"/>
            <a:ext cx="7373855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3994098" y="7118444"/>
            <a:ext cx="7729605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7459722" y="7034270"/>
            <a:ext cx="7542205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10831646" y="7034270"/>
            <a:ext cx="7542205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176175" y="3258405"/>
            <a:ext cx="18780128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176175" y="4566822"/>
            <a:ext cx="18780128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49362" y="7701370"/>
            <a:ext cx="19186724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617443" y="3412478"/>
            <a:ext cx="4749633" cy="792482"/>
            <a:chOff x="0" y="0"/>
            <a:chExt cx="11380878" cy="1898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80878" cy="1898914"/>
            </a:xfrm>
            <a:custGeom>
              <a:avLst/>
              <a:gdLst/>
              <a:ahLst/>
              <a:cxnLst/>
              <a:rect l="l" t="t" r="r" b="b"/>
              <a:pathLst>
                <a:path w="11380878" h="1898914">
                  <a:moveTo>
                    <a:pt x="11380878" y="949457"/>
                  </a:moveTo>
                  <a:cubicBezTo>
                    <a:pt x="11380878" y="1470416"/>
                    <a:pt x="10952507" y="1898914"/>
                    <a:pt x="10423934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0423934" y="0"/>
                  </a:lnTo>
                  <a:cubicBezTo>
                    <a:pt x="10952380" y="0"/>
                    <a:pt x="11380878" y="428371"/>
                    <a:pt x="11380878" y="94945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5895164" y="4784702"/>
            <a:ext cx="5267014" cy="653270"/>
            <a:chOff x="0" y="0"/>
            <a:chExt cx="12124232" cy="15037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24232" cy="1503773"/>
            </a:xfrm>
            <a:custGeom>
              <a:avLst/>
              <a:gdLst/>
              <a:ahLst/>
              <a:cxnLst/>
              <a:rect l="l" t="t" r="r" b="b"/>
              <a:pathLst>
                <a:path w="12124232" h="1503773">
                  <a:moveTo>
                    <a:pt x="12124232" y="751886"/>
                  </a:moveTo>
                  <a:cubicBezTo>
                    <a:pt x="12124232" y="1075275"/>
                    <a:pt x="11695861" y="1503773"/>
                    <a:pt x="11167287" y="1503773"/>
                  </a:cubicBezTo>
                  <a:lnTo>
                    <a:pt x="956945" y="1503773"/>
                  </a:lnTo>
                  <a:cubicBezTo>
                    <a:pt x="428371" y="1503773"/>
                    <a:pt x="0" y="1075275"/>
                    <a:pt x="0" y="751886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67287" y="0"/>
                  </a:lnTo>
                  <a:cubicBezTo>
                    <a:pt x="11695734" y="0"/>
                    <a:pt x="12124232" y="428371"/>
                    <a:pt x="12124232" y="751886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9286642" y="5851114"/>
            <a:ext cx="3441369" cy="570348"/>
            <a:chOff x="0" y="0"/>
            <a:chExt cx="9332397" cy="15466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32397" cy="1546684"/>
            </a:xfrm>
            <a:custGeom>
              <a:avLst/>
              <a:gdLst/>
              <a:ahLst/>
              <a:cxnLst/>
              <a:rect l="l" t="t" r="r" b="b"/>
              <a:pathLst>
                <a:path w="9332397" h="1546684">
                  <a:moveTo>
                    <a:pt x="9332397" y="773342"/>
                  </a:moveTo>
                  <a:cubicBezTo>
                    <a:pt x="9332397" y="1118186"/>
                    <a:pt x="8904026" y="1546684"/>
                    <a:pt x="8375452" y="1546684"/>
                  </a:cubicBezTo>
                  <a:lnTo>
                    <a:pt x="956945" y="1546684"/>
                  </a:lnTo>
                  <a:cubicBezTo>
                    <a:pt x="428371" y="1546684"/>
                    <a:pt x="0" y="1118186"/>
                    <a:pt x="0" y="773342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375452" y="0"/>
                  </a:lnTo>
                  <a:cubicBezTo>
                    <a:pt x="8903899" y="0"/>
                    <a:pt x="9332397" y="428371"/>
                    <a:pt x="9332397" y="773342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5" name="AutoShape 15"/>
          <p:cNvSpPr/>
          <p:nvPr/>
        </p:nvSpPr>
        <p:spPr>
          <a:xfrm>
            <a:off x="0" y="0"/>
            <a:ext cx="18288000" cy="2136255"/>
          </a:xfrm>
          <a:prstGeom prst="rect">
            <a:avLst/>
          </a:prstGeom>
          <a:gradFill rotWithShape="1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grpSp>
        <p:nvGrpSpPr>
          <p:cNvPr id="16" name="Group 16"/>
          <p:cNvGrpSpPr/>
          <p:nvPr/>
        </p:nvGrpSpPr>
        <p:grpSpPr>
          <a:xfrm>
            <a:off x="11152653" y="6831037"/>
            <a:ext cx="2606946" cy="570348"/>
            <a:chOff x="0" y="0"/>
            <a:chExt cx="7069585" cy="15466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69585" cy="1546684"/>
            </a:xfrm>
            <a:custGeom>
              <a:avLst/>
              <a:gdLst/>
              <a:ahLst/>
              <a:cxnLst/>
              <a:rect l="l" t="t" r="r" b="b"/>
              <a:pathLst>
                <a:path w="7069585" h="1546684">
                  <a:moveTo>
                    <a:pt x="7069585" y="773342"/>
                  </a:moveTo>
                  <a:cubicBezTo>
                    <a:pt x="7069585" y="1118186"/>
                    <a:pt x="6641213" y="1546684"/>
                    <a:pt x="6112640" y="1546684"/>
                  </a:cubicBezTo>
                  <a:lnTo>
                    <a:pt x="956945" y="1546684"/>
                  </a:lnTo>
                  <a:cubicBezTo>
                    <a:pt x="428371" y="1546684"/>
                    <a:pt x="0" y="1118186"/>
                    <a:pt x="0" y="773342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12640" y="0"/>
                  </a:lnTo>
                  <a:cubicBezTo>
                    <a:pt x="6641087" y="0"/>
                    <a:pt x="7069585" y="428371"/>
                    <a:pt x="7069585" y="773342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8" name="TextBox 18"/>
          <p:cNvSpPr txBox="1"/>
          <p:nvPr/>
        </p:nvSpPr>
        <p:spPr>
          <a:xfrm>
            <a:off x="639100" y="5679664"/>
            <a:ext cx="2688523" cy="45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  <a:spcBef>
                <a:spcPct val="0"/>
              </a:spcBef>
            </a:pPr>
            <a:r>
              <a:rPr lang="en-US" sz="2366">
                <a:solidFill>
                  <a:srgbClr val="000000"/>
                </a:solidFill>
                <a:latin typeface="Arial Bold"/>
              </a:rPr>
              <a:t>PLANNING STAGE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594" y="8484548"/>
            <a:ext cx="2669858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EXECUTION STAGE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861627" y="8018381"/>
            <a:ext cx="2797446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FFFFF"/>
                </a:solidFill>
                <a:latin typeface="Clear Sans"/>
              </a:rPr>
              <a:t>Finalize Materials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861876" y="7938003"/>
            <a:ext cx="4850847" cy="788575"/>
            <a:chOff x="0" y="0"/>
            <a:chExt cx="9153533" cy="14880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153533" cy="1488039"/>
            </a:xfrm>
            <a:custGeom>
              <a:avLst/>
              <a:gdLst/>
              <a:ahLst/>
              <a:cxnLst/>
              <a:rect l="l" t="t" r="r" b="b"/>
              <a:pathLst>
                <a:path w="9153533" h="1488039">
                  <a:moveTo>
                    <a:pt x="9153533" y="744019"/>
                  </a:moveTo>
                  <a:cubicBezTo>
                    <a:pt x="9153533" y="1059541"/>
                    <a:pt x="8725161" y="1488039"/>
                    <a:pt x="8196587" y="1488039"/>
                  </a:cubicBezTo>
                  <a:lnTo>
                    <a:pt x="956945" y="1488039"/>
                  </a:lnTo>
                  <a:cubicBezTo>
                    <a:pt x="428371" y="1488039"/>
                    <a:pt x="0" y="1059541"/>
                    <a:pt x="0" y="744019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196587" y="0"/>
                  </a:lnTo>
                  <a:cubicBezTo>
                    <a:pt x="8725035" y="0"/>
                    <a:pt x="9153533" y="428371"/>
                    <a:pt x="9153533" y="74401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4821259" y="9258300"/>
            <a:ext cx="2995077" cy="655263"/>
            <a:chOff x="0" y="0"/>
            <a:chExt cx="7069585" cy="15466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69585" cy="1546684"/>
            </a:xfrm>
            <a:custGeom>
              <a:avLst/>
              <a:gdLst/>
              <a:ahLst/>
              <a:cxnLst/>
              <a:rect l="l" t="t" r="r" b="b"/>
              <a:pathLst>
                <a:path w="7069585" h="1546684">
                  <a:moveTo>
                    <a:pt x="7069585" y="773342"/>
                  </a:moveTo>
                  <a:cubicBezTo>
                    <a:pt x="7069585" y="1118186"/>
                    <a:pt x="6641213" y="1546684"/>
                    <a:pt x="6112640" y="1546684"/>
                  </a:cubicBezTo>
                  <a:lnTo>
                    <a:pt x="956945" y="1546684"/>
                  </a:lnTo>
                  <a:cubicBezTo>
                    <a:pt x="428371" y="1546684"/>
                    <a:pt x="0" y="1118186"/>
                    <a:pt x="0" y="773342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12640" y="0"/>
                  </a:lnTo>
                  <a:cubicBezTo>
                    <a:pt x="6641087" y="0"/>
                    <a:pt x="7069585" y="428371"/>
                    <a:pt x="7069585" y="773342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 rot="-924613">
            <a:off x="-8043086" y="536755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8100000">
            <a:off x="-525951" y="1262577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8100000" flipH="1">
            <a:off x="-7341864" y="582346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751497" y="9753254"/>
            <a:ext cx="536503" cy="536503"/>
          </a:xfrm>
          <a:custGeom>
            <a:avLst/>
            <a:gdLst/>
            <a:ahLst/>
            <a:cxnLst/>
            <a:rect l="l" t="t" r="r" b="b"/>
            <a:pathLst>
              <a:path w="536503" h="536503">
                <a:moveTo>
                  <a:pt x="0" y="0"/>
                </a:moveTo>
                <a:lnTo>
                  <a:pt x="536503" y="0"/>
                </a:lnTo>
                <a:lnTo>
                  <a:pt x="536503" y="536503"/>
                </a:lnTo>
                <a:lnTo>
                  <a:pt x="0" y="536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327588" y="2349866"/>
            <a:ext cx="1976239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1st Quarter</a:t>
            </a:r>
          </a:p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(Dec-Feb)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78683" y="2349866"/>
            <a:ext cx="201373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2nd Quarter</a:t>
            </a:r>
          </a:p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(Mar-May)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29778" y="2349866"/>
            <a:ext cx="190852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3rd Quarter</a:t>
            </a:r>
          </a:p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(Jun-Aug)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077452" y="2349926"/>
            <a:ext cx="217927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4th Quarter</a:t>
            </a:r>
          </a:p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(Sep-Nov)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2545188"/>
            <a:ext cx="2689366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"/>
              </a:rPr>
              <a:t>STAGES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528529"/>
            <a:ext cx="1255025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99"/>
              </a:lnSpc>
            </a:pPr>
            <a:r>
              <a:rPr lang="en-US" sz="5999" spc="-179">
                <a:solidFill>
                  <a:srgbClr val="28094B"/>
                </a:solidFill>
                <a:latin typeface="Arial Bold"/>
              </a:rPr>
              <a:t>Product Roadmap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55221" y="3394065"/>
            <a:ext cx="4655505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PROJECT INITIATION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AND PLANNING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364922" y="4890452"/>
            <a:ext cx="4327498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DESIGN  AND PROTOTYPING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48417" y="5883240"/>
            <a:ext cx="2204204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DEVELOPMENT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100" y="3506055"/>
            <a:ext cx="2514481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INITIATION STAGE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55062" y="6875262"/>
            <a:ext cx="1210747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TESTING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58263" y="7944258"/>
            <a:ext cx="5058073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OFFERING AND GETTING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CLIENT CONSENT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077452" y="9332884"/>
            <a:ext cx="2482691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MANUFACTURING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03972" y="2661331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1EBF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66312" y="2661331"/>
            <a:ext cx="1239263" cy="1239263"/>
            <a:chOff x="0" y="0"/>
            <a:chExt cx="1652351" cy="165235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EBF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13674"/>
              <a:ext cx="1652351" cy="1640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none">
                  <a:solidFill>
                    <a:srgbClr val="FFFFFF"/>
                  </a:solidFill>
                  <a:latin typeface="Arial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13985" y="4326193"/>
            <a:ext cx="4795969" cy="3852183"/>
            <a:chOff x="0" y="0"/>
            <a:chExt cx="6394625" cy="5136244"/>
          </a:xfrm>
        </p:grpSpPr>
        <p:sp>
          <p:nvSpPr>
            <p:cNvPr id="12" name="Freeform 12"/>
            <p:cNvSpPr/>
            <p:nvPr/>
          </p:nvSpPr>
          <p:spPr>
            <a:xfrm>
              <a:off x="983371" y="1276603"/>
              <a:ext cx="4140002" cy="3859641"/>
            </a:xfrm>
            <a:custGeom>
              <a:avLst/>
              <a:gdLst/>
              <a:ahLst/>
              <a:cxnLst/>
              <a:rect l="l" t="t" r="r" b="b"/>
              <a:pathLst>
                <a:path w="4140002" h="3859641">
                  <a:moveTo>
                    <a:pt x="0" y="0"/>
                  </a:moveTo>
                  <a:lnTo>
                    <a:pt x="4140002" y="0"/>
                  </a:lnTo>
                  <a:lnTo>
                    <a:pt x="4140002" y="3859641"/>
                  </a:lnTo>
                  <a:lnTo>
                    <a:pt x="0" y="3859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394625" cy="1214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59"/>
                </a:lnSpc>
              </a:pPr>
              <a:r>
                <a:rPr lang="en-US" sz="1599">
                  <a:solidFill>
                    <a:srgbClr val="191919"/>
                  </a:solidFill>
                  <a:latin typeface="Arial"/>
                </a:rPr>
                <a:t>Anupama V, Divya Pankaj , Gayathri Anand , Soman K P,”AUTOMATIC ANTI-GLARE SYSTEM FOR NIGHT TIME DRIVING USING LIQUID CRYSTAL SCREENS”,IJRET,Vol-03,Issue-01,Jan-2014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326193"/>
            <a:ext cx="5085089" cy="4014487"/>
            <a:chOff x="0" y="0"/>
            <a:chExt cx="6780119" cy="5352649"/>
          </a:xfrm>
        </p:grpSpPr>
        <p:sp>
          <p:nvSpPr>
            <p:cNvPr id="15" name="Freeform 15"/>
            <p:cNvSpPr/>
            <p:nvPr/>
          </p:nvSpPr>
          <p:spPr>
            <a:xfrm>
              <a:off x="0" y="2326891"/>
              <a:ext cx="3113461" cy="3025758"/>
            </a:xfrm>
            <a:custGeom>
              <a:avLst/>
              <a:gdLst/>
              <a:ahLst/>
              <a:cxnLst/>
              <a:rect l="l" t="t" r="r" b="b"/>
              <a:pathLst>
                <a:path w="3113461" h="3025758">
                  <a:moveTo>
                    <a:pt x="0" y="0"/>
                  </a:moveTo>
                  <a:lnTo>
                    <a:pt x="3113461" y="0"/>
                  </a:lnTo>
                  <a:lnTo>
                    <a:pt x="3113461" y="3025758"/>
                  </a:lnTo>
                  <a:lnTo>
                    <a:pt x="0" y="3025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164261" y="2408000"/>
              <a:ext cx="3615857" cy="2875519"/>
            </a:xfrm>
            <a:custGeom>
              <a:avLst/>
              <a:gdLst/>
              <a:ahLst/>
              <a:cxnLst/>
              <a:rect l="l" t="t" r="r" b="b"/>
              <a:pathLst>
                <a:path w="3615857" h="2875519">
                  <a:moveTo>
                    <a:pt x="0" y="0"/>
                  </a:moveTo>
                  <a:lnTo>
                    <a:pt x="3615858" y="0"/>
                  </a:lnTo>
                  <a:lnTo>
                    <a:pt x="3615858" y="2875519"/>
                  </a:lnTo>
                  <a:lnTo>
                    <a:pt x="0" y="287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0090" y="-19050"/>
              <a:ext cx="6348638" cy="187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59"/>
                </a:lnSpc>
              </a:pPr>
              <a:r>
                <a:rPr lang="en-US" sz="1599">
                  <a:solidFill>
                    <a:srgbClr val="191919"/>
                  </a:solidFill>
                  <a:latin typeface="Arial"/>
                </a:rPr>
                <a:t>Shrinivas S. Metan, Abhishek R. Kshirsagar, Govind N. Samleti, Vinayak K Patki, “ANTI-CLARE HEADLAMP A SAFE OPTION FOR BETTER VISION TO THE RIDER”, IJITEE, Vol-08, Issue-9S2,July-2019</a:t>
              </a:r>
            </a:p>
            <a:p>
              <a:pPr algn="ctr">
                <a:lnSpc>
                  <a:spcPts val="2200"/>
                </a:lnSpc>
              </a:pPr>
              <a:endParaRPr lang="en-US" sz="1599">
                <a:solidFill>
                  <a:srgbClr val="191919"/>
                </a:solidFill>
                <a:latin typeface="Arial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711969" y="-1553481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6629563" y="9919132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1" y="0"/>
                </a:lnTo>
                <a:lnTo>
                  <a:pt x="5883071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759871" y="2661331"/>
            <a:ext cx="1239263" cy="123926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3499704" y="6382543"/>
            <a:ext cx="3759596" cy="2819697"/>
          </a:xfrm>
          <a:custGeom>
            <a:avLst/>
            <a:gdLst/>
            <a:ahLst/>
            <a:cxnLst/>
            <a:rect l="l" t="t" r="r" b="b"/>
            <a:pathLst>
              <a:path w="3759596" h="2819697">
                <a:moveTo>
                  <a:pt x="0" y="0"/>
                </a:moveTo>
                <a:lnTo>
                  <a:pt x="3759596" y="0"/>
                </a:lnTo>
                <a:lnTo>
                  <a:pt x="3759596" y="2819697"/>
                </a:lnTo>
                <a:lnTo>
                  <a:pt x="0" y="28196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751497" y="9752807"/>
            <a:ext cx="536503" cy="534193"/>
          </a:xfrm>
          <a:custGeom>
            <a:avLst/>
            <a:gdLst/>
            <a:ahLst/>
            <a:cxnLst/>
            <a:rect l="l" t="t" r="r" b="b"/>
            <a:pathLst>
              <a:path w="536503" h="534193">
                <a:moveTo>
                  <a:pt x="0" y="0"/>
                </a:moveTo>
                <a:lnTo>
                  <a:pt x="536503" y="0"/>
                </a:lnTo>
                <a:lnTo>
                  <a:pt x="536503" y="534193"/>
                </a:lnTo>
                <a:lnTo>
                  <a:pt x="0" y="5341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11" r="-511" b="-146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803972" y="2582080"/>
            <a:ext cx="1239263" cy="131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Arial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85138" y="381081"/>
            <a:ext cx="6773075" cy="163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49">
                <a:solidFill>
                  <a:srgbClr val="11EBF4"/>
                </a:solidFill>
                <a:latin typeface="Arial Bold"/>
              </a:rPr>
              <a:t>REFERENCES</a:t>
            </a:r>
            <a:r>
              <a:rPr lang="en-US" sz="4449">
                <a:solidFill>
                  <a:srgbClr val="000000"/>
                </a:solidFill>
                <a:latin typeface="Arial Bold"/>
              </a:rPr>
              <a:t> &amp; </a:t>
            </a:r>
            <a:r>
              <a:rPr lang="en-US" sz="4449">
                <a:solidFill>
                  <a:srgbClr val="FF66C4"/>
                </a:solidFill>
                <a:latin typeface="Arial Bold"/>
              </a:rPr>
              <a:t>EXISTING</a:t>
            </a:r>
            <a:r>
              <a:rPr lang="en-US" sz="4449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4449">
                <a:solidFill>
                  <a:srgbClr val="FF66C4"/>
                </a:solidFill>
                <a:latin typeface="Arial Bold"/>
              </a:rPr>
              <a:t>ALTERNATE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59871" y="2582080"/>
            <a:ext cx="1239263" cy="131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Arial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93401" y="4259518"/>
            <a:ext cx="3972202" cy="202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0"/>
              </a:lnSpc>
            </a:pPr>
            <a:r>
              <a:rPr lang="en-US" sz="1614">
                <a:solidFill>
                  <a:srgbClr val="000000"/>
                </a:solidFill>
                <a:latin typeface="Arial Bold"/>
              </a:rPr>
              <a:t>Volkswagen Company high-end Cars</a:t>
            </a:r>
          </a:p>
          <a:p>
            <a:pPr algn="just">
              <a:lnSpc>
                <a:spcPts val="2260"/>
              </a:lnSpc>
            </a:pPr>
            <a:r>
              <a:rPr lang="en-US" sz="1614">
                <a:solidFill>
                  <a:srgbClr val="000000"/>
                </a:solidFill>
                <a:latin typeface="Arial"/>
              </a:rPr>
              <a:t>The dynamic main-beam control Dynamic Light Assist improves visibility at night.</a:t>
            </a:r>
          </a:p>
          <a:p>
            <a:pPr algn="just">
              <a:lnSpc>
                <a:spcPts val="2260"/>
              </a:lnSpc>
              <a:spcBef>
                <a:spcPct val="0"/>
              </a:spcBef>
            </a:pPr>
            <a:r>
              <a:rPr lang="en-US" sz="1614">
                <a:solidFill>
                  <a:srgbClr val="000000"/>
                </a:solidFill>
                <a:latin typeface="Arial"/>
              </a:rPr>
              <a:t>The system can detect oncoming vehicles and vehicles ahead and automatically mask the corresponding areas of your main beam headlights.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6620038" y="9661674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1" y="0"/>
                </a:lnTo>
                <a:lnTo>
                  <a:pt x="5883071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3327608" y="2816033"/>
            <a:ext cx="408802" cy="845268"/>
          </a:xfrm>
          <a:custGeom>
            <a:avLst/>
            <a:gdLst/>
            <a:ahLst/>
            <a:cxnLst/>
            <a:rect l="l" t="t" r="r" b="b"/>
            <a:pathLst>
              <a:path w="408802" h="845268">
                <a:moveTo>
                  <a:pt x="0" y="0"/>
                </a:moveTo>
                <a:lnTo>
                  <a:pt x="408802" y="0"/>
                </a:lnTo>
                <a:lnTo>
                  <a:pt x="408802" y="845268"/>
                </a:lnTo>
                <a:lnTo>
                  <a:pt x="0" y="845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3633846" y="3062079"/>
            <a:ext cx="1261525" cy="3444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 rot="-10800000" flipH="1" flipV="1">
            <a:off x="5015092" y="2199152"/>
            <a:ext cx="421049" cy="870590"/>
          </a:xfrm>
          <a:custGeom>
            <a:avLst/>
            <a:gdLst/>
            <a:ahLst/>
            <a:cxnLst/>
            <a:rect l="l" t="t" r="r" b="b"/>
            <a:pathLst>
              <a:path w="421049" h="870590">
                <a:moveTo>
                  <a:pt x="421049" y="870590"/>
                </a:moveTo>
                <a:lnTo>
                  <a:pt x="0" y="870590"/>
                </a:lnTo>
                <a:lnTo>
                  <a:pt x="0" y="0"/>
                </a:lnTo>
                <a:lnTo>
                  <a:pt x="421049" y="0"/>
                </a:lnTo>
                <a:lnTo>
                  <a:pt x="421049" y="87059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42675" y="2634447"/>
            <a:ext cx="515482" cy="515482"/>
          </a:xfrm>
          <a:custGeom>
            <a:avLst/>
            <a:gdLst/>
            <a:ahLst/>
            <a:cxnLst/>
            <a:rect l="l" t="t" r="r" b="b"/>
            <a:pathLst>
              <a:path w="515482" h="515482">
                <a:moveTo>
                  <a:pt x="0" y="0"/>
                </a:moveTo>
                <a:lnTo>
                  <a:pt x="515483" y="0"/>
                </a:lnTo>
                <a:lnTo>
                  <a:pt x="515483" y="515483"/>
                </a:lnTo>
                <a:lnTo>
                  <a:pt x="0" y="5154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2415108" y="2565987"/>
            <a:ext cx="25573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 rot="4408728">
            <a:off x="9099509" y="-4705003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69888" y="2144496"/>
            <a:ext cx="2145680" cy="8930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flipH="1">
            <a:off x="1028700" y="2764679"/>
            <a:ext cx="2291805" cy="802132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2918101" y="5959606"/>
            <a:ext cx="2402620" cy="2402620"/>
          </a:xfrm>
          <a:custGeom>
            <a:avLst/>
            <a:gdLst/>
            <a:ahLst/>
            <a:cxnLst/>
            <a:rect l="l" t="t" r="r" b="b"/>
            <a:pathLst>
              <a:path w="2402620" h="2402620">
                <a:moveTo>
                  <a:pt x="0" y="0"/>
                </a:moveTo>
                <a:lnTo>
                  <a:pt x="2402620" y="0"/>
                </a:lnTo>
                <a:lnTo>
                  <a:pt x="2402620" y="2402620"/>
                </a:lnTo>
                <a:lnTo>
                  <a:pt x="0" y="2402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72507" y="4036885"/>
            <a:ext cx="786793" cy="786793"/>
          </a:xfrm>
          <a:custGeom>
            <a:avLst/>
            <a:gdLst/>
            <a:ahLst/>
            <a:cxnLst/>
            <a:rect l="l" t="t" r="r" b="b"/>
            <a:pathLst>
              <a:path w="786793" h="786793">
                <a:moveTo>
                  <a:pt x="0" y="0"/>
                </a:moveTo>
                <a:lnTo>
                  <a:pt x="786793" y="0"/>
                </a:lnTo>
                <a:lnTo>
                  <a:pt x="786793" y="786793"/>
                </a:lnTo>
                <a:lnTo>
                  <a:pt x="0" y="7867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1945" y="1651610"/>
            <a:ext cx="756139" cy="756139"/>
          </a:xfrm>
          <a:custGeom>
            <a:avLst/>
            <a:gdLst/>
            <a:ahLst/>
            <a:cxnLst/>
            <a:rect l="l" t="t" r="r" b="b"/>
            <a:pathLst>
              <a:path w="756139" h="756139">
                <a:moveTo>
                  <a:pt x="0" y="0"/>
                </a:moveTo>
                <a:lnTo>
                  <a:pt x="756139" y="0"/>
                </a:lnTo>
                <a:lnTo>
                  <a:pt x="756139" y="756139"/>
                </a:lnTo>
                <a:lnTo>
                  <a:pt x="0" y="7561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568319" y="-1909254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6276" y="6400775"/>
            <a:ext cx="789064" cy="789064"/>
          </a:xfrm>
          <a:custGeom>
            <a:avLst/>
            <a:gdLst/>
            <a:ahLst/>
            <a:cxnLst/>
            <a:rect l="l" t="t" r="r" b="b"/>
            <a:pathLst>
              <a:path w="789064" h="789064">
                <a:moveTo>
                  <a:pt x="0" y="0"/>
                </a:moveTo>
                <a:lnTo>
                  <a:pt x="789064" y="0"/>
                </a:lnTo>
                <a:lnTo>
                  <a:pt x="789064" y="789065"/>
                </a:lnTo>
                <a:lnTo>
                  <a:pt x="0" y="7890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79582" y="4430281"/>
            <a:ext cx="1970494" cy="1970494"/>
          </a:xfrm>
          <a:custGeom>
            <a:avLst/>
            <a:gdLst/>
            <a:ahLst/>
            <a:cxnLst/>
            <a:rect l="l" t="t" r="r" b="b"/>
            <a:pathLst>
              <a:path w="1970494" h="1970494">
                <a:moveTo>
                  <a:pt x="0" y="0"/>
                </a:moveTo>
                <a:lnTo>
                  <a:pt x="1970494" y="0"/>
                </a:lnTo>
                <a:lnTo>
                  <a:pt x="1970494" y="1970494"/>
                </a:lnTo>
                <a:lnTo>
                  <a:pt x="0" y="1970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100000">
            <a:off x="-120066" y="12360327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8100000" flipH="1">
            <a:off x="-7005568" y="547482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732201" y="9731201"/>
            <a:ext cx="555799" cy="555799"/>
          </a:xfrm>
          <a:custGeom>
            <a:avLst/>
            <a:gdLst/>
            <a:ahLst/>
            <a:cxnLst/>
            <a:rect l="l" t="t" r="r" b="b"/>
            <a:pathLst>
              <a:path w="555799" h="555799">
                <a:moveTo>
                  <a:pt x="0" y="0"/>
                </a:moveTo>
                <a:lnTo>
                  <a:pt x="555799" y="0"/>
                </a:lnTo>
                <a:lnTo>
                  <a:pt x="555799" y="555799"/>
                </a:lnTo>
                <a:lnTo>
                  <a:pt x="0" y="55579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742073" y="589148"/>
            <a:ext cx="2812137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Arial Bold"/>
              </a:rPr>
              <a:t>PROBLEMS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66317" y="4768850"/>
            <a:ext cx="95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6247557" y="3313492"/>
            <a:ext cx="5856991" cy="25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VISIBILITY AND DISTRACTION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65616" y="8628926"/>
            <a:ext cx="7499902" cy="25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OCCURENCE OF HIGH NIGHT TIME ACCIDENTS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88202" y="5798305"/>
            <a:ext cx="8343780" cy="2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8"/>
              </a:lnSpc>
              <a:spcBef>
                <a:spcPct val="0"/>
              </a:spcBef>
            </a:pPr>
            <a:r>
              <a:rPr lang="en-US" sz="1549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NIGHT TIME DRIVING BECOMES CONSIDERABLY CHALLENGING DUE TO GLARE.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40313" y="-10272846"/>
            <a:ext cx="18401803" cy="18401803"/>
          </a:xfrm>
          <a:custGeom>
            <a:avLst/>
            <a:gdLst/>
            <a:ahLst/>
            <a:cxnLst/>
            <a:rect l="l" t="t" r="r" b="b"/>
            <a:pathLst>
              <a:path w="18401803" h="18401803">
                <a:moveTo>
                  <a:pt x="0" y="0"/>
                </a:moveTo>
                <a:lnTo>
                  <a:pt x="18401803" y="0"/>
                </a:lnTo>
                <a:lnTo>
                  <a:pt x="18401803" y="18401803"/>
                </a:lnTo>
                <a:lnTo>
                  <a:pt x="0" y="1840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88988" y="1706074"/>
            <a:ext cx="863116" cy="863116"/>
          </a:xfrm>
          <a:custGeom>
            <a:avLst/>
            <a:gdLst/>
            <a:ahLst/>
            <a:cxnLst/>
            <a:rect l="l" t="t" r="r" b="b"/>
            <a:pathLst>
              <a:path w="863116" h="863116">
                <a:moveTo>
                  <a:pt x="0" y="0"/>
                </a:moveTo>
                <a:lnTo>
                  <a:pt x="863116" y="0"/>
                </a:lnTo>
                <a:lnTo>
                  <a:pt x="863116" y="863117"/>
                </a:lnTo>
                <a:lnTo>
                  <a:pt x="0" y="863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74365" y="5433694"/>
            <a:ext cx="863116" cy="863116"/>
          </a:xfrm>
          <a:custGeom>
            <a:avLst/>
            <a:gdLst/>
            <a:ahLst/>
            <a:cxnLst/>
            <a:rect l="l" t="t" r="r" b="b"/>
            <a:pathLst>
              <a:path w="863116" h="863116">
                <a:moveTo>
                  <a:pt x="0" y="0"/>
                </a:moveTo>
                <a:lnTo>
                  <a:pt x="863116" y="0"/>
                </a:lnTo>
                <a:lnTo>
                  <a:pt x="863116" y="863117"/>
                </a:lnTo>
                <a:lnTo>
                  <a:pt x="0" y="86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6206606" y="9656285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1" y="0"/>
                </a:lnTo>
                <a:lnTo>
                  <a:pt x="5883071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20113" y="5395594"/>
            <a:ext cx="5148007" cy="3429981"/>
          </a:xfrm>
          <a:custGeom>
            <a:avLst/>
            <a:gdLst/>
            <a:ahLst/>
            <a:cxnLst/>
            <a:rect l="l" t="t" r="r" b="b"/>
            <a:pathLst>
              <a:path w="5148007" h="3429981">
                <a:moveTo>
                  <a:pt x="0" y="0"/>
                </a:moveTo>
                <a:lnTo>
                  <a:pt x="5148006" y="0"/>
                </a:lnTo>
                <a:lnTo>
                  <a:pt x="5148006" y="3429981"/>
                </a:lnTo>
                <a:lnTo>
                  <a:pt x="0" y="3429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993" y="1533929"/>
            <a:ext cx="5148007" cy="3428940"/>
          </a:xfrm>
          <a:custGeom>
            <a:avLst/>
            <a:gdLst/>
            <a:ahLst/>
            <a:cxnLst/>
            <a:rect l="l" t="t" r="r" b="b"/>
            <a:pathLst>
              <a:path w="5148007" h="3428940">
                <a:moveTo>
                  <a:pt x="0" y="0"/>
                </a:moveTo>
                <a:lnTo>
                  <a:pt x="5148007" y="0"/>
                </a:lnTo>
                <a:lnTo>
                  <a:pt x="5148007" y="3428940"/>
                </a:lnTo>
                <a:lnTo>
                  <a:pt x="0" y="3428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726813" y="9725813"/>
            <a:ext cx="561187" cy="561187"/>
          </a:xfrm>
          <a:custGeom>
            <a:avLst/>
            <a:gdLst/>
            <a:ahLst/>
            <a:cxnLst/>
            <a:rect l="l" t="t" r="r" b="b"/>
            <a:pathLst>
              <a:path w="561187" h="561187">
                <a:moveTo>
                  <a:pt x="0" y="0"/>
                </a:moveTo>
                <a:lnTo>
                  <a:pt x="561187" y="0"/>
                </a:lnTo>
                <a:lnTo>
                  <a:pt x="561187" y="561187"/>
                </a:lnTo>
                <a:lnTo>
                  <a:pt x="0" y="561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05315" y="2261883"/>
            <a:ext cx="6153985" cy="137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343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per the NHTSA about glare perception, 30% find the glare from oncoming headlights disturbing.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0692" y="5989503"/>
            <a:ext cx="6153985" cy="18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343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 50% of fatal crashes occur at night. Headlight glare is barely considered one of the hazardous actions or causes that lead to </a:t>
            </a:r>
            <a:r>
              <a:rPr lang="en-US" sz="2343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 tooltip="https://theclarklawoffice.com/auto-accident-attorneys/fatal/"/>
              </a:rPr>
              <a:t>fatal car accidents</a:t>
            </a:r>
            <a:r>
              <a:rPr lang="en-US" sz="2343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49072" y="589148"/>
            <a:ext cx="3198138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 dirty="0">
                <a:solidFill>
                  <a:srgbClr val="000000"/>
                </a:solidFill>
                <a:latin typeface="Arial Bold"/>
              </a:rPr>
              <a:t>CASE STUDY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28488" y="8777950"/>
            <a:ext cx="5023009" cy="43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>
                <a:solidFill>
                  <a:srgbClr val="000000"/>
                </a:solidFill>
                <a:latin typeface="Canva Sans Bold"/>
              </a:rPr>
              <a:t>Source:  theclarklawoffice.com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8792" y="841632"/>
            <a:ext cx="2141152" cy="2141152"/>
          </a:xfrm>
          <a:custGeom>
            <a:avLst/>
            <a:gdLst/>
            <a:ahLst/>
            <a:cxnLst/>
            <a:rect l="l" t="t" r="r" b="b"/>
            <a:pathLst>
              <a:path w="2141152" h="2141152">
                <a:moveTo>
                  <a:pt x="0" y="0"/>
                </a:moveTo>
                <a:lnTo>
                  <a:pt x="2141151" y="0"/>
                </a:lnTo>
                <a:lnTo>
                  <a:pt x="2141151" y="2141151"/>
                </a:lnTo>
                <a:lnTo>
                  <a:pt x="0" y="2141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32042" y="3498279"/>
            <a:ext cx="1823917" cy="1823917"/>
          </a:xfrm>
          <a:custGeom>
            <a:avLst/>
            <a:gdLst/>
            <a:ahLst/>
            <a:cxnLst/>
            <a:rect l="l" t="t" r="r" b="b"/>
            <a:pathLst>
              <a:path w="1823917" h="1823917">
                <a:moveTo>
                  <a:pt x="0" y="0"/>
                </a:moveTo>
                <a:lnTo>
                  <a:pt x="1823916" y="0"/>
                </a:lnTo>
                <a:lnTo>
                  <a:pt x="1823916" y="1823917"/>
                </a:lnTo>
                <a:lnTo>
                  <a:pt x="0" y="1823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2997" y="5598421"/>
            <a:ext cx="1817545" cy="1817545"/>
          </a:xfrm>
          <a:custGeom>
            <a:avLst/>
            <a:gdLst/>
            <a:ahLst/>
            <a:cxnLst/>
            <a:rect l="l" t="t" r="r" b="b"/>
            <a:pathLst>
              <a:path w="1817545" h="1817545">
                <a:moveTo>
                  <a:pt x="0" y="0"/>
                </a:moveTo>
                <a:lnTo>
                  <a:pt x="1817546" y="0"/>
                </a:lnTo>
                <a:lnTo>
                  <a:pt x="1817546" y="1817545"/>
                </a:lnTo>
                <a:lnTo>
                  <a:pt x="0" y="181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40543" y="7837295"/>
            <a:ext cx="2255474" cy="2255474"/>
          </a:xfrm>
          <a:custGeom>
            <a:avLst/>
            <a:gdLst/>
            <a:ahLst/>
            <a:cxnLst/>
            <a:rect l="l" t="t" r="r" b="b"/>
            <a:pathLst>
              <a:path w="2255474" h="2255474">
                <a:moveTo>
                  <a:pt x="0" y="0"/>
                </a:moveTo>
                <a:lnTo>
                  <a:pt x="2255474" y="0"/>
                </a:lnTo>
                <a:lnTo>
                  <a:pt x="2255474" y="2255475"/>
                </a:lnTo>
                <a:lnTo>
                  <a:pt x="0" y="2255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408728" flipH="1">
            <a:off x="11894312" y="-4736891"/>
            <a:ext cx="16062804" cy="16062804"/>
          </a:xfrm>
          <a:custGeom>
            <a:avLst/>
            <a:gdLst/>
            <a:ahLst/>
            <a:cxnLst/>
            <a:rect l="l" t="t" r="r" b="b"/>
            <a:pathLst>
              <a:path w="16062804" h="16062804">
                <a:moveTo>
                  <a:pt x="16062803" y="0"/>
                </a:moveTo>
                <a:lnTo>
                  <a:pt x="0" y="0"/>
                </a:lnTo>
                <a:lnTo>
                  <a:pt x="0" y="16062803"/>
                </a:lnTo>
                <a:lnTo>
                  <a:pt x="16062803" y="16062803"/>
                </a:lnTo>
                <a:lnTo>
                  <a:pt x="16062803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45259" y="1818010"/>
            <a:ext cx="795992" cy="795992"/>
          </a:xfrm>
          <a:custGeom>
            <a:avLst/>
            <a:gdLst/>
            <a:ahLst/>
            <a:cxnLst/>
            <a:rect l="l" t="t" r="r" b="b"/>
            <a:pathLst>
              <a:path w="795992" h="795992">
                <a:moveTo>
                  <a:pt x="0" y="0"/>
                </a:moveTo>
                <a:lnTo>
                  <a:pt x="795992" y="0"/>
                </a:lnTo>
                <a:lnTo>
                  <a:pt x="795992" y="795992"/>
                </a:lnTo>
                <a:lnTo>
                  <a:pt x="0" y="795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0539" y="4040234"/>
            <a:ext cx="740007" cy="740007"/>
          </a:xfrm>
          <a:custGeom>
            <a:avLst/>
            <a:gdLst/>
            <a:ahLst/>
            <a:cxnLst/>
            <a:rect l="l" t="t" r="r" b="b"/>
            <a:pathLst>
              <a:path w="740007" h="740007">
                <a:moveTo>
                  <a:pt x="0" y="0"/>
                </a:moveTo>
                <a:lnTo>
                  <a:pt x="740007" y="0"/>
                </a:lnTo>
                <a:lnTo>
                  <a:pt x="740007" y="740007"/>
                </a:lnTo>
                <a:lnTo>
                  <a:pt x="0" y="740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72947" y="6095755"/>
            <a:ext cx="782828" cy="782828"/>
          </a:xfrm>
          <a:custGeom>
            <a:avLst/>
            <a:gdLst/>
            <a:ahLst/>
            <a:cxnLst/>
            <a:rect l="l" t="t" r="r" b="b"/>
            <a:pathLst>
              <a:path w="782828" h="782828">
                <a:moveTo>
                  <a:pt x="0" y="0"/>
                </a:moveTo>
                <a:lnTo>
                  <a:pt x="782828" y="0"/>
                </a:lnTo>
                <a:lnTo>
                  <a:pt x="782828" y="782828"/>
                </a:lnTo>
                <a:lnTo>
                  <a:pt x="0" y="782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68904" y="8442024"/>
            <a:ext cx="816276" cy="816276"/>
          </a:xfrm>
          <a:custGeom>
            <a:avLst/>
            <a:gdLst/>
            <a:ahLst/>
            <a:cxnLst/>
            <a:rect l="l" t="t" r="r" b="b"/>
            <a:pathLst>
              <a:path w="816276" h="816276">
                <a:moveTo>
                  <a:pt x="0" y="0"/>
                </a:moveTo>
                <a:lnTo>
                  <a:pt x="816275" y="0"/>
                </a:lnTo>
                <a:lnTo>
                  <a:pt x="816275" y="816276"/>
                </a:lnTo>
                <a:lnTo>
                  <a:pt x="0" y="816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751497" y="9750497"/>
            <a:ext cx="536503" cy="536503"/>
          </a:xfrm>
          <a:custGeom>
            <a:avLst/>
            <a:gdLst/>
            <a:ahLst/>
            <a:cxnLst/>
            <a:rect l="l" t="t" r="r" b="b"/>
            <a:pathLst>
              <a:path w="536503" h="536503">
                <a:moveTo>
                  <a:pt x="0" y="0"/>
                </a:moveTo>
                <a:lnTo>
                  <a:pt x="536503" y="0"/>
                </a:lnTo>
                <a:lnTo>
                  <a:pt x="536503" y="536503"/>
                </a:lnTo>
                <a:lnTo>
                  <a:pt x="0" y="5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696498" y="102677"/>
            <a:ext cx="2895005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Arial Bold"/>
              </a:rPr>
              <a:t>SOLUTIONS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3535038" y="1826482"/>
            <a:ext cx="12991265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Arial Bold"/>
              </a:rPr>
              <a:t> AUTOMATIC HEADLIGHT ADJUSTMENT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94086" y="4157190"/>
            <a:ext cx="2948821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ANTI-GLARE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51454" y="6792858"/>
            <a:ext cx="2653903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COMFORT DRIVING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71955" y="9005252"/>
            <a:ext cx="4144089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SAFER  RIDING AT NIGHTTIME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905814" flipH="1">
            <a:off x="-6043375" y="-5741743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35589" y="5721133"/>
            <a:ext cx="5713339" cy="4240829"/>
          </a:xfrm>
          <a:custGeom>
            <a:avLst/>
            <a:gdLst/>
            <a:ahLst/>
            <a:cxnLst/>
            <a:rect l="l" t="t" r="r" b="b"/>
            <a:pathLst>
              <a:path w="5713339" h="4240829">
                <a:moveTo>
                  <a:pt x="0" y="0"/>
                </a:moveTo>
                <a:lnTo>
                  <a:pt x="5713340" y="0"/>
                </a:lnTo>
                <a:lnTo>
                  <a:pt x="5713340" y="4240829"/>
                </a:lnTo>
                <a:lnTo>
                  <a:pt x="0" y="4240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44113" y="1335232"/>
            <a:ext cx="4819269" cy="4385900"/>
          </a:xfrm>
          <a:custGeom>
            <a:avLst/>
            <a:gdLst/>
            <a:ahLst/>
            <a:cxnLst/>
            <a:rect l="l" t="t" r="r" b="b"/>
            <a:pathLst>
              <a:path w="4819269" h="4385900">
                <a:moveTo>
                  <a:pt x="0" y="0"/>
                </a:moveTo>
                <a:lnTo>
                  <a:pt x="4819269" y="0"/>
                </a:lnTo>
                <a:lnTo>
                  <a:pt x="4819269" y="4385901"/>
                </a:lnTo>
                <a:lnTo>
                  <a:pt x="0" y="4385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16895" y="354515"/>
            <a:ext cx="6052691" cy="9607447"/>
          </a:xfrm>
          <a:custGeom>
            <a:avLst/>
            <a:gdLst/>
            <a:ahLst/>
            <a:cxnLst/>
            <a:rect l="l" t="t" r="r" b="b"/>
            <a:pathLst>
              <a:path w="6052691" h="9607447">
                <a:moveTo>
                  <a:pt x="0" y="0"/>
                </a:moveTo>
                <a:lnTo>
                  <a:pt x="6052692" y="0"/>
                </a:lnTo>
                <a:lnTo>
                  <a:pt x="6052692" y="9607447"/>
                </a:lnTo>
                <a:lnTo>
                  <a:pt x="0" y="9607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30302" y="4765367"/>
            <a:ext cx="3565080" cy="1209991"/>
            <a:chOff x="0" y="-59402"/>
            <a:chExt cx="938951" cy="3186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4173" cy="232955"/>
            </a:xfrm>
            <a:custGeom>
              <a:avLst/>
              <a:gdLst/>
              <a:ahLst/>
              <a:cxnLst/>
              <a:rect l="l" t="t" r="r" b="b"/>
              <a:pathLst>
                <a:path w="934173" h="232955">
                  <a:moveTo>
                    <a:pt x="111318" y="0"/>
                  </a:moveTo>
                  <a:lnTo>
                    <a:pt x="822855" y="0"/>
                  </a:lnTo>
                  <a:cubicBezTo>
                    <a:pt x="884334" y="0"/>
                    <a:pt x="934173" y="49839"/>
                    <a:pt x="934173" y="111318"/>
                  </a:cubicBezTo>
                  <a:lnTo>
                    <a:pt x="934173" y="121638"/>
                  </a:lnTo>
                  <a:cubicBezTo>
                    <a:pt x="934173" y="151161"/>
                    <a:pt x="922445" y="179475"/>
                    <a:pt x="901569" y="200351"/>
                  </a:cubicBezTo>
                  <a:cubicBezTo>
                    <a:pt x="880693" y="221227"/>
                    <a:pt x="852378" y="232955"/>
                    <a:pt x="822855" y="232955"/>
                  </a:cubicBezTo>
                  <a:lnTo>
                    <a:pt x="111318" y="232955"/>
                  </a:lnTo>
                  <a:cubicBezTo>
                    <a:pt x="81795" y="232955"/>
                    <a:pt x="53480" y="221227"/>
                    <a:pt x="32604" y="200351"/>
                  </a:cubicBezTo>
                  <a:cubicBezTo>
                    <a:pt x="11728" y="179475"/>
                    <a:pt x="0" y="151161"/>
                    <a:pt x="0" y="121638"/>
                  </a:cubicBezTo>
                  <a:lnTo>
                    <a:pt x="0" y="111318"/>
                  </a:lnTo>
                  <a:cubicBezTo>
                    <a:pt x="0" y="81795"/>
                    <a:pt x="11728" y="53480"/>
                    <a:pt x="32604" y="32604"/>
                  </a:cubicBezTo>
                  <a:cubicBezTo>
                    <a:pt x="53480" y="11728"/>
                    <a:pt x="81795" y="0"/>
                    <a:pt x="111318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778" y="-59402"/>
              <a:ext cx="934173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ial Bold"/>
                </a:rPr>
                <a:t>TECHNOLOGY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0302" y="6315908"/>
            <a:ext cx="3546939" cy="884503"/>
            <a:chOff x="0" y="0"/>
            <a:chExt cx="934173" cy="2329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4173" cy="232955"/>
            </a:xfrm>
            <a:custGeom>
              <a:avLst/>
              <a:gdLst/>
              <a:ahLst/>
              <a:cxnLst/>
              <a:rect l="l" t="t" r="r" b="b"/>
              <a:pathLst>
                <a:path w="934173" h="232955">
                  <a:moveTo>
                    <a:pt x="111318" y="0"/>
                  </a:moveTo>
                  <a:lnTo>
                    <a:pt x="822855" y="0"/>
                  </a:lnTo>
                  <a:cubicBezTo>
                    <a:pt x="884334" y="0"/>
                    <a:pt x="934173" y="49839"/>
                    <a:pt x="934173" y="111318"/>
                  </a:cubicBezTo>
                  <a:lnTo>
                    <a:pt x="934173" y="121638"/>
                  </a:lnTo>
                  <a:cubicBezTo>
                    <a:pt x="934173" y="151161"/>
                    <a:pt x="922445" y="179475"/>
                    <a:pt x="901569" y="200351"/>
                  </a:cubicBezTo>
                  <a:cubicBezTo>
                    <a:pt x="880693" y="221227"/>
                    <a:pt x="852378" y="232955"/>
                    <a:pt x="822855" y="232955"/>
                  </a:cubicBezTo>
                  <a:lnTo>
                    <a:pt x="111318" y="232955"/>
                  </a:lnTo>
                  <a:cubicBezTo>
                    <a:pt x="81795" y="232955"/>
                    <a:pt x="53480" y="221227"/>
                    <a:pt x="32604" y="200351"/>
                  </a:cubicBezTo>
                  <a:cubicBezTo>
                    <a:pt x="11728" y="179475"/>
                    <a:pt x="0" y="151161"/>
                    <a:pt x="0" y="121638"/>
                  </a:cubicBezTo>
                  <a:lnTo>
                    <a:pt x="0" y="111318"/>
                  </a:lnTo>
                  <a:cubicBezTo>
                    <a:pt x="0" y="81795"/>
                    <a:pt x="11728" y="53480"/>
                    <a:pt x="32604" y="32604"/>
                  </a:cubicBezTo>
                  <a:cubicBezTo>
                    <a:pt x="53480" y="11728"/>
                    <a:pt x="81795" y="0"/>
                    <a:pt x="111318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934173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 Bold"/>
                </a:rPr>
                <a:t>POLARIZED  FILTERS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0302" y="7592943"/>
            <a:ext cx="3546939" cy="884503"/>
            <a:chOff x="0" y="0"/>
            <a:chExt cx="934173" cy="2329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4173" cy="232955"/>
            </a:xfrm>
            <a:custGeom>
              <a:avLst/>
              <a:gdLst/>
              <a:ahLst/>
              <a:cxnLst/>
              <a:rect l="l" t="t" r="r" b="b"/>
              <a:pathLst>
                <a:path w="934173" h="232955">
                  <a:moveTo>
                    <a:pt x="111318" y="0"/>
                  </a:moveTo>
                  <a:lnTo>
                    <a:pt x="822855" y="0"/>
                  </a:lnTo>
                  <a:cubicBezTo>
                    <a:pt x="884334" y="0"/>
                    <a:pt x="934173" y="49839"/>
                    <a:pt x="934173" y="111318"/>
                  </a:cubicBezTo>
                  <a:lnTo>
                    <a:pt x="934173" y="121638"/>
                  </a:lnTo>
                  <a:cubicBezTo>
                    <a:pt x="934173" y="151161"/>
                    <a:pt x="922445" y="179475"/>
                    <a:pt x="901569" y="200351"/>
                  </a:cubicBezTo>
                  <a:cubicBezTo>
                    <a:pt x="880693" y="221227"/>
                    <a:pt x="852378" y="232955"/>
                    <a:pt x="822855" y="232955"/>
                  </a:cubicBezTo>
                  <a:lnTo>
                    <a:pt x="111318" y="232955"/>
                  </a:lnTo>
                  <a:cubicBezTo>
                    <a:pt x="81795" y="232955"/>
                    <a:pt x="53480" y="221227"/>
                    <a:pt x="32604" y="200351"/>
                  </a:cubicBezTo>
                  <a:cubicBezTo>
                    <a:pt x="11728" y="179475"/>
                    <a:pt x="0" y="151161"/>
                    <a:pt x="0" y="121638"/>
                  </a:cubicBezTo>
                  <a:lnTo>
                    <a:pt x="0" y="111318"/>
                  </a:lnTo>
                  <a:cubicBezTo>
                    <a:pt x="0" y="81795"/>
                    <a:pt x="11728" y="53480"/>
                    <a:pt x="32604" y="32604"/>
                  </a:cubicBezTo>
                  <a:cubicBezTo>
                    <a:pt x="53480" y="11728"/>
                    <a:pt x="81795" y="0"/>
                    <a:pt x="111318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934173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Arial Bold"/>
                </a:rPr>
                <a:t>PIEZOELECTRIC MOTOR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0302" y="8894539"/>
            <a:ext cx="3546939" cy="884503"/>
            <a:chOff x="0" y="0"/>
            <a:chExt cx="934173" cy="2329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34173" cy="232955"/>
            </a:xfrm>
            <a:custGeom>
              <a:avLst/>
              <a:gdLst/>
              <a:ahLst/>
              <a:cxnLst/>
              <a:rect l="l" t="t" r="r" b="b"/>
              <a:pathLst>
                <a:path w="934173" h="232955">
                  <a:moveTo>
                    <a:pt x="111318" y="0"/>
                  </a:moveTo>
                  <a:lnTo>
                    <a:pt x="822855" y="0"/>
                  </a:lnTo>
                  <a:cubicBezTo>
                    <a:pt x="884334" y="0"/>
                    <a:pt x="934173" y="49839"/>
                    <a:pt x="934173" y="111318"/>
                  </a:cubicBezTo>
                  <a:lnTo>
                    <a:pt x="934173" y="121638"/>
                  </a:lnTo>
                  <a:cubicBezTo>
                    <a:pt x="934173" y="151161"/>
                    <a:pt x="922445" y="179475"/>
                    <a:pt x="901569" y="200351"/>
                  </a:cubicBezTo>
                  <a:cubicBezTo>
                    <a:pt x="880693" y="221227"/>
                    <a:pt x="852378" y="232955"/>
                    <a:pt x="822855" y="232955"/>
                  </a:cubicBezTo>
                  <a:lnTo>
                    <a:pt x="111318" y="232955"/>
                  </a:lnTo>
                  <a:cubicBezTo>
                    <a:pt x="81795" y="232955"/>
                    <a:pt x="53480" y="221227"/>
                    <a:pt x="32604" y="200351"/>
                  </a:cubicBezTo>
                  <a:cubicBezTo>
                    <a:pt x="11728" y="179475"/>
                    <a:pt x="0" y="151161"/>
                    <a:pt x="0" y="121638"/>
                  </a:cubicBezTo>
                  <a:lnTo>
                    <a:pt x="0" y="111318"/>
                  </a:lnTo>
                  <a:cubicBezTo>
                    <a:pt x="0" y="81795"/>
                    <a:pt x="11728" y="53480"/>
                    <a:pt x="32604" y="32604"/>
                  </a:cubicBezTo>
                  <a:cubicBezTo>
                    <a:pt x="53480" y="11728"/>
                    <a:pt x="81795" y="0"/>
                    <a:pt x="111318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934173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Arial Bold"/>
                </a:rPr>
                <a:t>LIDAR TECHNOLOGY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23886" y="6114216"/>
            <a:ext cx="5488739" cy="1209991"/>
            <a:chOff x="0" y="-58536"/>
            <a:chExt cx="1445594" cy="3186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29705" cy="232955"/>
            </a:xfrm>
            <a:custGeom>
              <a:avLst/>
              <a:gdLst/>
              <a:ahLst/>
              <a:cxnLst/>
              <a:rect l="l" t="t" r="r" b="b"/>
              <a:pathLst>
                <a:path w="1429705" h="232955">
                  <a:moveTo>
                    <a:pt x="72735" y="0"/>
                  </a:moveTo>
                  <a:lnTo>
                    <a:pt x="1356969" y="0"/>
                  </a:lnTo>
                  <a:cubicBezTo>
                    <a:pt x="1397140" y="0"/>
                    <a:pt x="1429705" y="32565"/>
                    <a:pt x="1429705" y="72735"/>
                  </a:cubicBezTo>
                  <a:lnTo>
                    <a:pt x="1429705" y="160220"/>
                  </a:lnTo>
                  <a:cubicBezTo>
                    <a:pt x="1429705" y="179511"/>
                    <a:pt x="1422042" y="198011"/>
                    <a:pt x="1408401" y="211652"/>
                  </a:cubicBezTo>
                  <a:cubicBezTo>
                    <a:pt x="1394761" y="225292"/>
                    <a:pt x="1376260" y="232955"/>
                    <a:pt x="1356969" y="232955"/>
                  </a:cubicBezTo>
                  <a:lnTo>
                    <a:pt x="72735" y="232955"/>
                  </a:lnTo>
                  <a:cubicBezTo>
                    <a:pt x="53445" y="232955"/>
                    <a:pt x="34944" y="225292"/>
                    <a:pt x="21304" y="211652"/>
                  </a:cubicBezTo>
                  <a:cubicBezTo>
                    <a:pt x="7663" y="198011"/>
                    <a:pt x="0" y="179511"/>
                    <a:pt x="0" y="160220"/>
                  </a:cubicBezTo>
                  <a:lnTo>
                    <a:pt x="0" y="72735"/>
                  </a:lnTo>
                  <a:cubicBezTo>
                    <a:pt x="0" y="53445"/>
                    <a:pt x="7663" y="34944"/>
                    <a:pt x="21304" y="21304"/>
                  </a:cubicBezTo>
                  <a:cubicBezTo>
                    <a:pt x="34944" y="7663"/>
                    <a:pt x="53445" y="0"/>
                    <a:pt x="72735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5889" y="-58536"/>
              <a:ext cx="1429705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 Bold"/>
                </a:rPr>
                <a:t> REDUCES GLARE FROM ONCOMING VEHICLES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23886" y="7454383"/>
            <a:ext cx="5490193" cy="1209991"/>
            <a:chOff x="0" y="-36493"/>
            <a:chExt cx="1445977" cy="3186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29705" cy="232955"/>
            </a:xfrm>
            <a:custGeom>
              <a:avLst/>
              <a:gdLst/>
              <a:ahLst/>
              <a:cxnLst/>
              <a:rect l="l" t="t" r="r" b="b"/>
              <a:pathLst>
                <a:path w="1429705" h="232955">
                  <a:moveTo>
                    <a:pt x="72735" y="0"/>
                  </a:moveTo>
                  <a:lnTo>
                    <a:pt x="1356969" y="0"/>
                  </a:lnTo>
                  <a:cubicBezTo>
                    <a:pt x="1397140" y="0"/>
                    <a:pt x="1429705" y="32565"/>
                    <a:pt x="1429705" y="72735"/>
                  </a:cubicBezTo>
                  <a:lnTo>
                    <a:pt x="1429705" y="160220"/>
                  </a:lnTo>
                  <a:cubicBezTo>
                    <a:pt x="1429705" y="179511"/>
                    <a:pt x="1422042" y="198011"/>
                    <a:pt x="1408401" y="211652"/>
                  </a:cubicBezTo>
                  <a:cubicBezTo>
                    <a:pt x="1394761" y="225292"/>
                    <a:pt x="1376260" y="232955"/>
                    <a:pt x="1356969" y="232955"/>
                  </a:cubicBezTo>
                  <a:lnTo>
                    <a:pt x="72735" y="232955"/>
                  </a:lnTo>
                  <a:cubicBezTo>
                    <a:pt x="53445" y="232955"/>
                    <a:pt x="34944" y="225292"/>
                    <a:pt x="21304" y="211652"/>
                  </a:cubicBezTo>
                  <a:cubicBezTo>
                    <a:pt x="7663" y="198011"/>
                    <a:pt x="0" y="179511"/>
                    <a:pt x="0" y="160220"/>
                  </a:cubicBezTo>
                  <a:lnTo>
                    <a:pt x="0" y="72735"/>
                  </a:lnTo>
                  <a:cubicBezTo>
                    <a:pt x="0" y="53445"/>
                    <a:pt x="7663" y="34944"/>
                    <a:pt x="21304" y="21304"/>
                  </a:cubicBezTo>
                  <a:cubicBezTo>
                    <a:pt x="34944" y="7663"/>
                    <a:pt x="53445" y="0"/>
                    <a:pt x="72735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6272" y="-36493"/>
              <a:ext cx="1429705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 Bold"/>
                </a:rPr>
                <a:t>ROTATES THE POLARIZER IN REAL-TIME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27632" y="4782578"/>
            <a:ext cx="5467438" cy="1209991"/>
            <a:chOff x="0" y="-65202"/>
            <a:chExt cx="1439984" cy="3186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29705" cy="232955"/>
            </a:xfrm>
            <a:custGeom>
              <a:avLst/>
              <a:gdLst/>
              <a:ahLst/>
              <a:cxnLst/>
              <a:rect l="l" t="t" r="r" b="b"/>
              <a:pathLst>
                <a:path w="1429705" h="232955">
                  <a:moveTo>
                    <a:pt x="72735" y="0"/>
                  </a:moveTo>
                  <a:lnTo>
                    <a:pt x="1356969" y="0"/>
                  </a:lnTo>
                  <a:cubicBezTo>
                    <a:pt x="1397140" y="0"/>
                    <a:pt x="1429705" y="32565"/>
                    <a:pt x="1429705" y="72735"/>
                  </a:cubicBezTo>
                  <a:lnTo>
                    <a:pt x="1429705" y="160220"/>
                  </a:lnTo>
                  <a:cubicBezTo>
                    <a:pt x="1429705" y="179511"/>
                    <a:pt x="1422042" y="198011"/>
                    <a:pt x="1408401" y="211652"/>
                  </a:cubicBezTo>
                  <a:cubicBezTo>
                    <a:pt x="1394761" y="225292"/>
                    <a:pt x="1376260" y="232955"/>
                    <a:pt x="1356969" y="232955"/>
                  </a:cubicBezTo>
                  <a:lnTo>
                    <a:pt x="72735" y="232955"/>
                  </a:lnTo>
                  <a:cubicBezTo>
                    <a:pt x="53445" y="232955"/>
                    <a:pt x="34944" y="225292"/>
                    <a:pt x="21304" y="211652"/>
                  </a:cubicBezTo>
                  <a:cubicBezTo>
                    <a:pt x="7663" y="198011"/>
                    <a:pt x="0" y="179511"/>
                    <a:pt x="0" y="160220"/>
                  </a:cubicBezTo>
                  <a:lnTo>
                    <a:pt x="0" y="72735"/>
                  </a:lnTo>
                  <a:cubicBezTo>
                    <a:pt x="0" y="53445"/>
                    <a:pt x="7663" y="34944"/>
                    <a:pt x="21304" y="21304"/>
                  </a:cubicBezTo>
                  <a:cubicBezTo>
                    <a:pt x="34944" y="7663"/>
                    <a:pt x="53445" y="0"/>
                    <a:pt x="72735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279" y="-65202"/>
              <a:ext cx="1429705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Arial Bold"/>
                </a:rPr>
                <a:t>ACHIEVEMENTS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323886" y="8729485"/>
            <a:ext cx="5488738" cy="1209991"/>
            <a:chOff x="0" y="-38565"/>
            <a:chExt cx="1445594" cy="3186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29705" cy="232955"/>
            </a:xfrm>
            <a:custGeom>
              <a:avLst/>
              <a:gdLst/>
              <a:ahLst/>
              <a:cxnLst/>
              <a:rect l="l" t="t" r="r" b="b"/>
              <a:pathLst>
                <a:path w="1429705" h="232955">
                  <a:moveTo>
                    <a:pt x="72735" y="0"/>
                  </a:moveTo>
                  <a:lnTo>
                    <a:pt x="1356969" y="0"/>
                  </a:lnTo>
                  <a:cubicBezTo>
                    <a:pt x="1397140" y="0"/>
                    <a:pt x="1429705" y="32565"/>
                    <a:pt x="1429705" y="72735"/>
                  </a:cubicBezTo>
                  <a:lnTo>
                    <a:pt x="1429705" y="160220"/>
                  </a:lnTo>
                  <a:cubicBezTo>
                    <a:pt x="1429705" y="179511"/>
                    <a:pt x="1422042" y="198011"/>
                    <a:pt x="1408401" y="211652"/>
                  </a:cubicBezTo>
                  <a:cubicBezTo>
                    <a:pt x="1394761" y="225292"/>
                    <a:pt x="1376260" y="232955"/>
                    <a:pt x="1356969" y="232955"/>
                  </a:cubicBezTo>
                  <a:lnTo>
                    <a:pt x="72735" y="232955"/>
                  </a:lnTo>
                  <a:cubicBezTo>
                    <a:pt x="53445" y="232955"/>
                    <a:pt x="34944" y="225292"/>
                    <a:pt x="21304" y="211652"/>
                  </a:cubicBezTo>
                  <a:cubicBezTo>
                    <a:pt x="7663" y="198011"/>
                    <a:pt x="0" y="179511"/>
                    <a:pt x="0" y="160220"/>
                  </a:cubicBezTo>
                  <a:lnTo>
                    <a:pt x="0" y="72735"/>
                  </a:lnTo>
                  <a:cubicBezTo>
                    <a:pt x="0" y="53445"/>
                    <a:pt x="7663" y="34944"/>
                    <a:pt x="21304" y="21304"/>
                  </a:cubicBezTo>
                  <a:cubicBezTo>
                    <a:pt x="34944" y="7663"/>
                    <a:pt x="53445" y="0"/>
                    <a:pt x="72735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5889" y="-38565"/>
              <a:ext cx="1429705" cy="31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 Bold"/>
                </a:rPr>
                <a:t>DETECTS ONCOMING VEHICLES UP TO 180 METERS AWAY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5668" y="1984280"/>
            <a:ext cx="10216436" cy="296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2378" dirty="0">
                <a:solidFill>
                  <a:srgbClr val="000000"/>
                </a:solidFill>
                <a:latin typeface="Arial Bold"/>
              </a:rPr>
              <a:t>The primary objective of this project is to revolutionize road safety during nighttime driving by effectively countering the challenges presented by headlight glare.</a:t>
            </a:r>
          </a:p>
          <a:p>
            <a:pPr algn="ctr">
              <a:lnSpc>
                <a:spcPts val="3330"/>
              </a:lnSpc>
            </a:pPr>
            <a:endParaRPr lang="en-US" sz="2378" dirty="0">
              <a:solidFill>
                <a:srgbClr val="000000"/>
              </a:solidFill>
              <a:latin typeface="Arial Bold"/>
            </a:endParaRPr>
          </a:p>
          <a:p>
            <a:pPr algn="ctr">
              <a:lnSpc>
                <a:spcPts val="3330"/>
              </a:lnSpc>
            </a:pPr>
            <a:r>
              <a:rPr lang="en-US" sz="2378" dirty="0">
                <a:solidFill>
                  <a:srgbClr val="000000"/>
                </a:solidFill>
                <a:latin typeface="Arial Bold"/>
              </a:rPr>
              <a:t>This dynamic adaptation is activated when the vehicle reaches a constant speed of above 50km/</a:t>
            </a:r>
            <a:r>
              <a:rPr lang="en-US" sz="2378" dirty="0" err="1">
                <a:solidFill>
                  <a:srgbClr val="000000"/>
                </a:solidFill>
                <a:latin typeface="Arial Bold"/>
              </a:rPr>
              <a:t>hrs</a:t>
            </a:r>
            <a:r>
              <a:rPr lang="en-US" sz="2378" dirty="0">
                <a:solidFill>
                  <a:srgbClr val="000000"/>
                </a:solidFill>
                <a:latin typeface="Arial Bold"/>
              </a:rPr>
              <a:t> on highways.</a:t>
            </a:r>
          </a:p>
          <a:p>
            <a:pPr algn="ctr">
              <a:lnSpc>
                <a:spcPts val="3330"/>
              </a:lnSpc>
              <a:spcBef>
                <a:spcPct val="0"/>
              </a:spcBef>
            </a:pPr>
            <a:endParaRPr lang="en-US" sz="2378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776135" y="1968732"/>
            <a:ext cx="583816" cy="583816"/>
          </a:xfrm>
          <a:custGeom>
            <a:avLst/>
            <a:gdLst/>
            <a:ahLst/>
            <a:cxnLst/>
            <a:rect l="l" t="t" r="r" b="b"/>
            <a:pathLst>
              <a:path w="583816" h="583816">
                <a:moveTo>
                  <a:pt x="0" y="0"/>
                </a:moveTo>
                <a:lnTo>
                  <a:pt x="583816" y="0"/>
                </a:lnTo>
                <a:lnTo>
                  <a:pt x="583816" y="583816"/>
                </a:lnTo>
                <a:lnTo>
                  <a:pt x="0" y="58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76135" y="3566282"/>
            <a:ext cx="583816" cy="583816"/>
          </a:xfrm>
          <a:custGeom>
            <a:avLst/>
            <a:gdLst/>
            <a:ahLst/>
            <a:cxnLst/>
            <a:rect l="l" t="t" r="r" b="b"/>
            <a:pathLst>
              <a:path w="583816" h="583816">
                <a:moveTo>
                  <a:pt x="0" y="0"/>
                </a:moveTo>
                <a:lnTo>
                  <a:pt x="583816" y="0"/>
                </a:lnTo>
                <a:lnTo>
                  <a:pt x="583816" y="583816"/>
                </a:lnTo>
                <a:lnTo>
                  <a:pt x="0" y="58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515437" y="6422762"/>
            <a:ext cx="570252" cy="570252"/>
          </a:xfrm>
          <a:custGeom>
            <a:avLst/>
            <a:gdLst/>
            <a:ahLst/>
            <a:cxnLst/>
            <a:rect l="l" t="t" r="r" b="b"/>
            <a:pathLst>
              <a:path w="570252" h="570252">
                <a:moveTo>
                  <a:pt x="0" y="0"/>
                </a:moveTo>
                <a:lnTo>
                  <a:pt x="570252" y="0"/>
                </a:lnTo>
                <a:lnTo>
                  <a:pt x="570252" y="570252"/>
                </a:lnTo>
                <a:lnTo>
                  <a:pt x="0" y="57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503771" y="473150"/>
            <a:ext cx="5640229" cy="79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  <a:spcBef>
                <a:spcPct val="0"/>
              </a:spcBef>
            </a:pPr>
            <a:r>
              <a:rPr lang="en-US" sz="4207">
                <a:solidFill>
                  <a:srgbClr val="000000"/>
                </a:solidFill>
                <a:latin typeface="Arial Bold"/>
              </a:rPr>
              <a:t>WHAT WE GIVE OUT?</a:t>
            </a:r>
          </a:p>
        </p:txBody>
      </p:sp>
      <p:sp>
        <p:nvSpPr>
          <p:cNvPr id="35" name="Freeform 35"/>
          <p:cNvSpPr/>
          <p:nvPr/>
        </p:nvSpPr>
        <p:spPr>
          <a:xfrm>
            <a:off x="5515437" y="8973174"/>
            <a:ext cx="570252" cy="570252"/>
          </a:xfrm>
          <a:custGeom>
            <a:avLst/>
            <a:gdLst/>
            <a:ahLst/>
            <a:cxnLst/>
            <a:rect l="l" t="t" r="r" b="b"/>
            <a:pathLst>
              <a:path w="570252" h="570252">
                <a:moveTo>
                  <a:pt x="0" y="0"/>
                </a:moveTo>
                <a:lnTo>
                  <a:pt x="570252" y="0"/>
                </a:lnTo>
                <a:lnTo>
                  <a:pt x="570252" y="570252"/>
                </a:lnTo>
                <a:lnTo>
                  <a:pt x="0" y="57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515437" y="7697864"/>
            <a:ext cx="570252" cy="570252"/>
          </a:xfrm>
          <a:custGeom>
            <a:avLst/>
            <a:gdLst/>
            <a:ahLst/>
            <a:cxnLst/>
            <a:rect l="l" t="t" r="r" b="b"/>
            <a:pathLst>
              <a:path w="570252" h="570252">
                <a:moveTo>
                  <a:pt x="0" y="0"/>
                </a:moveTo>
                <a:lnTo>
                  <a:pt x="570252" y="0"/>
                </a:lnTo>
                <a:lnTo>
                  <a:pt x="570252" y="570252"/>
                </a:lnTo>
                <a:lnTo>
                  <a:pt x="0" y="57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6144593" flipH="1" flipV="1">
            <a:off x="-7448901" y="-1573866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17617704" y="17617703"/>
                </a:moveTo>
                <a:lnTo>
                  <a:pt x="0" y="17617703"/>
                </a:lnTo>
                <a:lnTo>
                  <a:pt x="0" y="0"/>
                </a:lnTo>
                <a:lnTo>
                  <a:pt x="17617704" y="0"/>
                </a:lnTo>
                <a:lnTo>
                  <a:pt x="17617704" y="17617703"/>
                </a:lnTo>
                <a:close/>
              </a:path>
            </a:pathLst>
          </a:custGeom>
          <a:blipFill>
            <a:blip r:embed="rId10">
              <a:alphaModFix am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924613">
            <a:off x="-9057224" y="4022550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8100000">
            <a:off x="-303961" y="12436852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-8100000" flipH="1">
            <a:off x="-7160889" y="5551350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7278350" y="666277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1" y="0"/>
                </a:lnTo>
                <a:lnTo>
                  <a:pt x="559181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742418" y="9779042"/>
            <a:ext cx="550317" cy="550317"/>
          </a:xfrm>
          <a:custGeom>
            <a:avLst/>
            <a:gdLst/>
            <a:ahLst/>
            <a:cxnLst/>
            <a:rect l="l" t="t" r="r" b="b"/>
            <a:pathLst>
              <a:path w="550317" h="550317">
                <a:moveTo>
                  <a:pt x="0" y="0"/>
                </a:moveTo>
                <a:lnTo>
                  <a:pt x="550317" y="0"/>
                </a:lnTo>
                <a:lnTo>
                  <a:pt x="550317" y="550317"/>
                </a:lnTo>
                <a:lnTo>
                  <a:pt x="0" y="55031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058413" y="511250"/>
            <a:ext cx="4096172" cy="60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3207">
                <a:solidFill>
                  <a:srgbClr val="000000"/>
                </a:solidFill>
                <a:latin typeface="Arial Bold"/>
              </a:rPr>
              <a:t>DEVELOPED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2347" y="4094532"/>
            <a:ext cx="3290624" cy="2392692"/>
          </a:xfrm>
          <a:custGeom>
            <a:avLst/>
            <a:gdLst/>
            <a:ahLst/>
            <a:cxnLst/>
            <a:rect l="l" t="t" r="r" b="b"/>
            <a:pathLst>
              <a:path w="3290624" h="2392692">
                <a:moveTo>
                  <a:pt x="0" y="0"/>
                </a:moveTo>
                <a:lnTo>
                  <a:pt x="3290624" y="0"/>
                </a:lnTo>
                <a:lnTo>
                  <a:pt x="3290624" y="2392692"/>
                </a:lnTo>
                <a:lnTo>
                  <a:pt x="0" y="2392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83640" y="-1553481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8697" y="6298798"/>
            <a:ext cx="2919175" cy="2919175"/>
          </a:xfrm>
          <a:custGeom>
            <a:avLst/>
            <a:gdLst/>
            <a:ahLst/>
            <a:cxnLst/>
            <a:rect l="l" t="t" r="r" b="b"/>
            <a:pathLst>
              <a:path w="2919175" h="2919175">
                <a:moveTo>
                  <a:pt x="0" y="0"/>
                </a:moveTo>
                <a:lnTo>
                  <a:pt x="2919175" y="0"/>
                </a:lnTo>
                <a:lnTo>
                  <a:pt x="2919175" y="2919175"/>
                </a:lnTo>
                <a:lnTo>
                  <a:pt x="0" y="291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98121" y="2065669"/>
            <a:ext cx="3839087" cy="67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2"/>
              </a:lnSpc>
            </a:pPr>
            <a:r>
              <a:rPr lang="en-US" sz="2130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PIEZOELECTRIC MOTOR</a:t>
            </a:r>
          </a:p>
          <a:p>
            <a:pPr algn="ctr">
              <a:lnSpc>
                <a:spcPts val="2142"/>
              </a:lnSpc>
              <a:spcBef>
                <a:spcPct val="0"/>
              </a:spcBef>
            </a:pPr>
            <a:endParaRPr lang="en-US" sz="2130" dirty="0">
              <a:solidFill>
                <a:srgbClr val="004A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5800" y="4379868"/>
            <a:ext cx="3839087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sz="2230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POLARIZATION 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1985" y="2167276"/>
            <a:ext cx="9334189" cy="304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8"/>
              </a:lnSpc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998"/>
              </a:lnSpc>
            </a:pPr>
            <a:r>
              <a:rPr lang="en-US" sz="214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voltage signal drives piezoelectric chip, vibrating aluminum </a:t>
            </a:r>
          </a:p>
          <a:p>
            <a:pPr algn="just">
              <a:lnSpc>
                <a:spcPts val="2998"/>
              </a:lnSpc>
            </a:pPr>
            <a:r>
              <a:rPr lang="en-US" sz="214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housing, pushing motor tip for resonance-driven rotation.</a:t>
            </a:r>
          </a:p>
          <a:p>
            <a:pPr algn="ctr">
              <a:lnSpc>
                <a:spcPts val="2998"/>
              </a:lnSpc>
            </a:pPr>
            <a:endParaRPr lang="en-US" sz="21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98"/>
              </a:lnSpc>
            </a:pPr>
            <a:endParaRPr lang="en-US" sz="21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98"/>
              </a:lnSpc>
            </a:pPr>
            <a:endParaRPr lang="en-US" sz="21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98"/>
              </a:lnSpc>
            </a:pPr>
            <a:endParaRPr lang="en-US" sz="21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98"/>
              </a:lnSpc>
              <a:spcBef>
                <a:spcPct val="0"/>
              </a:spcBef>
            </a:pPr>
            <a:endParaRPr lang="en-US" sz="21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68129" y="4856976"/>
            <a:ext cx="9901442" cy="73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8"/>
              </a:lnSpc>
              <a:spcBef>
                <a:spcPct val="0"/>
              </a:spcBef>
            </a:pPr>
            <a:r>
              <a:rPr lang="en-US" sz="214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Polarization filters are designed to selectively transmit light oscillating in a particular direction while blocking light oscillating in other directions.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853" y="7328363"/>
            <a:ext cx="9305844" cy="73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to adapt with all other lower-end vehicles varies and depends on the specific vehicle and the intended adaptation.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15722" y="6791282"/>
            <a:ext cx="3839087" cy="71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</a:t>
            </a:r>
          </a:p>
          <a:p>
            <a:pPr algn="ctr">
              <a:lnSpc>
                <a:spcPts val="2282"/>
              </a:lnSpc>
              <a:spcBef>
                <a:spcPct val="0"/>
              </a:spcBef>
            </a:pPr>
            <a:endParaRPr lang="en-US" sz="2230" dirty="0">
              <a:solidFill>
                <a:srgbClr val="004A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 rot="6144593" flipH="1" flipV="1">
            <a:off x="-14786914" y="-9531539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17617703" y="17617704"/>
                </a:moveTo>
                <a:lnTo>
                  <a:pt x="0" y="17617704"/>
                </a:lnTo>
                <a:lnTo>
                  <a:pt x="0" y="0"/>
                </a:lnTo>
                <a:lnTo>
                  <a:pt x="17617703" y="0"/>
                </a:lnTo>
                <a:lnTo>
                  <a:pt x="17617703" y="17617704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66174" y="1580071"/>
            <a:ext cx="4693286" cy="2105962"/>
          </a:xfrm>
          <a:custGeom>
            <a:avLst/>
            <a:gdLst/>
            <a:ahLst/>
            <a:cxnLst/>
            <a:rect l="l" t="t" r="r" b="b"/>
            <a:pathLst>
              <a:path w="4693286" h="2105962">
                <a:moveTo>
                  <a:pt x="0" y="0"/>
                </a:moveTo>
                <a:lnTo>
                  <a:pt x="4693286" y="0"/>
                </a:lnTo>
                <a:lnTo>
                  <a:pt x="4693286" y="2105962"/>
                </a:lnTo>
                <a:lnTo>
                  <a:pt x="0" y="2105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24613">
            <a:off x="-8963021" y="4074187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8100000">
            <a:off x="-238333" y="1254830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4" y="0"/>
                </a:lnTo>
                <a:lnTo>
                  <a:pt x="9512724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100000" flipH="1">
            <a:off x="-7123836" y="5583330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6648613" y="9661674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1" y="0"/>
                </a:lnTo>
                <a:lnTo>
                  <a:pt x="5883071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732201" y="9731201"/>
            <a:ext cx="555799" cy="555799"/>
          </a:xfrm>
          <a:custGeom>
            <a:avLst/>
            <a:gdLst/>
            <a:ahLst/>
            <a:cxnLst/>
            <a:rect l="l" t="t" r="r" b="b"/>
            <a:pathLst>
              <a:path w="555799" h="555799">
                <a:moveTo>
                  <a:pt x="0" y="0"/>
                </a:moveTo>
                <a:lnTo>
                  <a:pt x="555799" y="0"/>
                </a:lnTo>
                <a:lnTo>
                  <a:pt x="555799" y="555799"/>
                </a:lnTo>
                <a:lnTo>
                  <a:pt x="0" y="5557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503497" y="102677"/>
            <a:ext cx="3281005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 dirty="0">
                <a:solidFill>
                  <a:srgbClr val="000000"/>
                </a:solidFill>
                <a:latin typeface="Arial Bold"/>
              </a:rPr>
              <a:t>UNIQUENESS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144593" flipH="1">
            <a:off x="8663054" y="-2570704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17617704" y="0"/>
                </a:moveTo>
                <a:lnTo>
                  <a:pt x="0" y="0"/>
                </a:lnTo>
                <a:lnTo>
                  <a:pt x="0" y="17617704"/>
                </a:lnTo>
                <a:lnTo>
                  <a:pt x="17617704" y="17617704"/>
                </a:lnTo>
                <a:lnTo>
                  <a:pt x="17617704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11969" y="-1553481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31887" y="3181674"/>
            <a:ext cx="1224555" cy="1224555"/>
          </a:xfrm>
          <a:custGeom>
            <a:avLst/>
            <a:gdLst/>
            <a:ahLst/>
            <a:cxnLst/>
            <a:rect l="l" t="t" r="r" b="b"/>
            <a:pathLst>
              <a:path w="1224555" h="1224555">
                <a:moveTo>
                  <a:pt x="0" y="0"/>
                </a:moveTo>
                <a:lnTo>
                  <a:pt x="1224555" y="0"/>
                </a:lnTo>
                <a:lnTo>
                  <a:pt x="1224555" y="1224555"/>
                </a:lnTo>
                <a:lnTo>
                  <a:pt x="0" y="1224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71155" y="4470069"/>
            <a:ext cx="1195688" cy="1195688"/>
          </a:xfrm>
          <a:custGeom>
            <a:avLst/>
            <a:gdLst/>
            <a:ahLst/>
            <a:cxnLst/>
            <a:rect l="l" t="t" r="r" b="b"/>
            <a:pathLst>
              <a:path w="1195688" h="1195688">
                <a:moveTo>
                  <a:pt x="0" y="0"/>
                </a:moveTo>
                <a:lnTo>
                  <a:pt x="1195688" y="0"/>
                </a:lnTo>
                <a:lnTo>
                  <a:pt x="1195688" y="1195688"/>
                </a:lnTo>
                <a:lnTo>
                  <a:pt x="0" y="11956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20092" y="5715914"/>
            <a:ext cx="1044469" cy="1044469"/>
          </a:xfrm>
          <a:custGeom>
            <a:avLst/>
            <a:gdLst/>
            <a:ahLst/>
            <a:cxnLst/>
            <a:rect l="l" t="t" r="r" b="b"/>
            <a:pathLst>
              <a:path w="1044469" h="1044469">
                <a:moveTo>
                  <a:pt x="0" y="0"/>
                </a:moveTo>
                <a:lnTo>
                  <a:pt x="1044469" y="0"/>
                </a:lnTo>
                <a:lnTo>
                  <a:pt x="1044469" y="1044469"/>
                </a:lnTo>
                <a:lnTo>
                  <a:pt x="0" y="1044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673904" y="6864345"/>
            <a:ext cx="1240059" cy="1240059"/>
          </a:xfrm>
          <a:custGeom>
            <a:avLst/>
            <a:gdLst/>
            <a:ahLst/>
            <a:cxnLst/>
            <a:rect l="l" t="t" r="r" b="b"/>
            <a:pathLst>
              <a:path w="1240059" h="1240059">
                <a:moveTo>
                  <a:pt x="0" y="0"/>
                </a:moveTo>
                <a:lnTo>
                  <a:pt x="1240058" y="0"/>
                </a:lnTo>
                <a:lnTo>
                  <a:pt x="1240058" y="1240059"/>
                </a:lnTo>
                <a:lnTo>
                  <a:pt x="0" y="12400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45879" y="3548812"/>
            <a:ext cx="1226646" cy="1226646"/>
          </a:xfrm>
          <a:custGeom>
            <a:avLst/>
            <a:gdLst/>
            <a:ahLst/>
            <a:cxnLst/>
            <a:rect l="l" t="t" r="r" b="b"/>
            <a:pathLst>
              <a:path w="1226646" h="1226646">
                <a:moveTo>
                  <a:pt x="0" y="0"/>
                </a:moveTo>
                <a:lnTo>
                  <a:pt x="1226646" y="0"/>
                </a:lnTo>
                <a:lnTo>
                  <a:pt x="1226646" y="1226646"/>
                </a:lnTo>
                <a:lnTo>
                  <a:pt x="0" y="12266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63050" y="6109727"/>
            <a:ext cx="1226646" cy="1226646"/>
          </a:xfrm>
          <a:custGeom>
            <a:avLst/>
            <a:gdLst/>
            <a:ahLst/>
            <a:cxnLst/>
            <a:rect l="l" t="t" r="r" b="b"/>
            <a:pathLst>
              <a:path w="1226646" h="1226646">
                <a:moveTo>
                  <a:pt x="0" y="0"/>
                </a:moveTo>
                <a:lnTo>
                  <a:pt x="1226645" y="0"/>
                </a:lnTo>
                <a:lnTo>
                  <a:pt x="1226645" y="1226646"/>
                </a:lnTo>
                <a:lnTo>
                  <a:pt x="0" y="122664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6520092" y="2963849"/>
            <a:ext cx="4490114" cy="62944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7751497" y="9750497"/>
            <a:ext cx="536503" cy="536503"/>
          </a:xfrm>
          <a:custGeom>
            <a:avLst/>
            <a:gdLst/>
            <a:ahLst/>
            <a:cxnLst/>
            <a:rect l="l" t="t" r="r" b="b"/>
            <a:pathLst>
              <a:path w="536503" h="536503">
                <a:moveTo>
                  <a:pt x="0" y="0"/>
                </a:moveTo>
                <a:lnTo>
                  <a:pt x="536503" y="0"/>
                </a:lnTo>
                <a:lnTo>
                  <a:pt x="536503" y="536503"/>
                </a:lnTo>
                <a:lnTo>
                  <a:pt x="0" y="5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565525" y="212609"/>
            <a:ext cx="6773075" cy="84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49">
                <a:solidFill>
                  <a:srgbClr val="000000"/>
                </a:solidFill>
                <a:latin typeface="Arial Bold"/>
              </a:rPr>
              <a:t>CUSTOMER SEGMENTS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506" y="3841375"/>
            <a:ext cx="2242423" cy="31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1638" dirty="0">
                <a:solidFill>
                  <a:srgbClr val="000000"/>
                </a:solidFill>
                <a:latin typeface="Arial Bold"/>
              </a:rPr>
              <a:t> NIGHT TIME DRIVERS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3644" y="5105400"/>
            <a:ext cx="1363692" cy="31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1638">
                <a:solidFill>
                  <a:srgbClr val="000000"/>
                </a:solidFill>
                <a:latin typeface="Arial Bold"/>
              </a:rPr>
              <a:t>COMMUTERS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6414" y="6254088"/>
            <a:ext cx="3040044" cy="31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1638">
                <a:solidFill>
                  <a:srgbClr val="000000"/>
                </a:solidFill>
                <a:latin typeface="Arial Bold"/>
              </a:rPr>
              <a:t>LONG DISTANCE TRAVELERS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81662" y="7417700"/>
            <a:ext cx="2473576" cy="60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3"/>
              </a:lnSpc>
            </a:pPr>
            <a:r>
              <a:rPr lang="en-US" sz="1638">
                <a:solidFill>
                  <a:srgbClr val="000000"/>
                </a:solidFill>
                <a:latin typeface="Arial Bold"/>
              </a:rPr>
              <a:t>COMMERCIAL DRIVERS/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1638">
                <a:solidFill>
                  <a:srgbClr val="000000"/>
                </a:solidFill>
                <a:latin typeface="Arial Bold"/>
              </a:rPr>
              <a:t>TRAVEL AGENCIES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5149" y="4095460"/>
            <a:ext cx="4015317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6"/>
              </a:lnSpc>
            </a:pPr>
            <a:r>
              <a:rPr lang="en-US" sz="1640">
                <a:solidFill>
                  <a:srgbClr val="000000"/>
                </a:solidFill>
                <a:latin typeface="Arial Bold"/>
              </a:rPr>
              <a:t>AWARENESS THROUGH GOVERNMENT</a:t>
            </a:r>
          </a:p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Arial Bold"/>
              </a:rPr>
              <a:t> AND MUNICIPAL PARTNERSHIPS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27473" y="6389873"/>
            <a:ext cx="4222254" cy="8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6"/>
              </a:lnSpc>
            </a:pPr>
            <a:r>
              <a:rPr lang="en-US" sz="1640">
                <a:solidFill>
                  <a:srgbClr val="000000"/>
                </a:solidFill>
                <a:latin typeface="Arial Bold"/>
              </a:rPr>
              <a:t>INFLUENCER MARKETING /</a:t>
            </a:r>
          </a:p>
          <a:p>
            <a:pPr algn="ctr">
              <a:lnSpc>
                <a:spcPts val="2296"/>
              </a:lnSpc>
            </a:pPr>
            <a:r>
              <a:rPr lang="en-US" sz="1640">
                <a:solidFill>
                  <a:srgbClr val="000000"/>
                </a:solidFill>
                <a:latin typeface="Arial Bold"/>
              </a:rPr>
              <a:t> COLLABORATIONS AND PARTNERSHIPS</a:t>
            </a:r>
          </a:p>
          <a:p>
            <a:pPr algn="ctr">
              <a:lnSpc>
                <a:spcPts val="2296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Arial Bold"/>
              </a:rPr>
              <a:t>WITH AUTOMOBILE COMPANIES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5906" y="-1553481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144593" flipH="1" flipV="1">
            <a:off x="-9509038" y="-14946316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17617704" y="17617704"/>
                </a:moveTo>
                <a:lnTo>
                  <a:pt x="0" y="17617704"/>
                </a:lnTo>
                <a:lnTo>
                  <a:pt x="0" y="0"/>
                </a:lnTo>
                <a:lnTo>
                  <a:pt x="17617704" y="0"/>
                </a:lnTo>
                <a:lnTo>
                  <a:pt x="17617704" y="17617704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44593">
            <a:off x="14709998" y="3706553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7"/>
          <a:srcRect l="17196" t="11242" r="28297" b="13486"/>
          <a:stretch>
            <a:fillRect/>
          </a:stretch>
        </p:blipFill>
        <p:spPr>
          <a:xfrm rot="-5400000">
            <a:off x="10753512" y="2847439"/>
            <a:ext cx="7216223" cy="5605500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7751497" y="9750497"/>
            <a:ext cx="536503" cy="536503"/>
          </a:xfrm>
          <a:custGeom>
            <a:avLst/>
            <a:gdLst/>
            <a:ahLst/>
            <a:cxnLst/>
            <a:rect l="l" t="t" r="r" b="b"/>
            <a:pathLst>
              <a:path w="536503" h="536503">
                <a:moveTo>
                  <a:pt x="0" y="0"/>
                </a:moveTo>
                <a:lnTo>
                  <a:pt x="536503" y="0"/>
                </a:lnTo>
                <a:lnTo>
                  <a:pt x="536503" y="536503"/>
                </a:lnTo>
                <a:lnTo>
                  <a:pt x="0" y="5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624.999" end="31625.0024"/>
                </p14:media>
              </p:ext>
            </p:extLst>
          </p:nvPr>
        </p:nvPicPr>
        <p:blipFill>
          <a:blip r:embed="rId19"/>
          <a:srcRect l="13107" r="13107"/>
          <a:stretch>
            <a:fillRect/>
          </a:stretch>
        </p:blipFill>
        <p:spPr>
          <a:xfrm>
            <a:off x="1816088" y="2042077"/>
            <a:ext cx="8585712" cy="654019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866669" y="1107803"/>
            <a:ext cx="4989909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Arial Bold"/>
              </a:rPr>
              <a:t>PROTOTYPE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07242" y="1107803"/>
            <a:ext cx="4603403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Arial Bold"/>
              </a:rPr>
              <a:t>REAL TIME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1155" y="2387369"/>
            <a:ext cx="5859780" cy="5565765"/>
          </a:xfrm>
          <a:custGeom>
            <a:avLst/>
            <a:gdLst/>
            <a:ahLst/>
            <a:cxnLst/>
            <a:rect l="l" t="t" r="r" b="b"/>
            <a:pathLst>
              <a:path w="5859780" h="5565765">
                <a:moveTo>
                  <a:pt x="0" y="0"/>
                </a:moveTo>
                <a:lnTo>
                  <a:pt x="5859780" y="0"/>
                </a:lnTo>
                <a:lnTo>
                  <a:pt x="5859780" y="5565766"/>
                </a:lnTo>
                <a:lnTo>
                  <a:pt x="0" y="556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34929" y="2360617"/>
            <a:ext cx="5962764" cy="5565765"/>
          </a:xfrm>
          <a:custGeom>
            <a:avLst/>
            <a:gdLst/>
            <a:ahLst/>
            <a:cxnLst/>
            <a:rect l="l" t="t" r="r" b="b"/>
            <a:pathLst>
              <a:path w="5962764" h="5565765">
                <a:moveTo>
                  <a:pt x="0" y="0"/>
                </a:moveTo>
                <a:lnTo>
                  <a:pt x="5962764" y="0"/>
                </a:lnTo>
                <a:lnTo>
                  <a:pt x="5962764" y="5565766"/>
                </a:lnTo>
                <a:lnTo>
                  <a:pt x="0" y="556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291155" y="5608086"/>
            <a:ext cx="2429721" cy="2318296"/>
          </a:xfrm>
          <a:prstGeom prst="line">
            <a:avLst/>
          </a:prstGeom>
          <a:ln w="38100" cap="flat">
            <a:solidFill>
              <a:srgbClr val="040404">
                <a:alpha val="32941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463629" y="-719592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1"/>
                </a:lnTo>
                <a:lnTo>
                  <a:pt x="0" y="3106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50935" y="4491978"/>
            <a:ext cx="1283994" cy="1283994"/>
          </a:xfrm>
          <a:custGeom>
            <a:avLst/>
            <a:gdLst/>
            <a:ahLst/>
            <a:cxnLst/>
            <a:rect l="l" t="t" r="r" b="b"/>
            <a:pathLst>
              <a:path w="1283994" h="1283994">
                <a:moveTo>
                  <a:pt x="0" y="0"/>
                </a:moveTo>
                <a:lnTo>
                  <a:pt x="1283994" y="0"/>
                </a:lnTo>
                <a:lnTo>
                  <a:pt x="1283994" y="1283994"/>
                </a:lnTo>
                <a:lnTo>
                  <a:pt x="0" y="1283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38700" y="3428987"/>
            <a:ext cx="394394" cy="394394"/>
          </a:xfrm>
          <a:custGeom>
            <a:avLst/>
            <a:gdLst/>
            <a:ahLst/>
            <a:cxnLst/>
            <a:rect l="l" t="t" r="r" b="b"/>
            <a:pathLst>
              <a:path w="394394" h="394394">
                <a:moveTo>
                  <a:pt x="0" y="0"/>
                </a:moveTo>
                <a:lnTo>
                  <a:pt x="394394" y="0"/>
                </a:lnTo>
                <a:lnTo>
                  <a:pt x="394394" y="394395"/>
                </a:lnTo>
                <a:lnTo>
                  <a:pt x="0" y="394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38700" y="6351506"/>
            <a:ext cx="394394" cy="394394"/>
          </a:xfrm>
          <a:custGeom>
            <a:avLst/>
            <a:gdLst/>
            <a:ahLst/>
            <a:cxnLst/>
            <a:rect l="l" t="t" r="r" b="b"/>
            <a:pathLst>
              <a:path w="394394" h="394394">
                <a:moveTo>
                  <a:pt x="0" y="0"/>
                </a:moveTo>
                <a:lnTo>
                  <a:pt x="394394" y="0"/>
                </a:lnTo>
                <a:lnTo>
                  <a:pt x="394394" y="394395"/>
                </a:lnTo>
                <a:lnTo>
                  <a:pt x="0" y="3943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47340" y="5043381"/>
            <a:ext cx="485056" cy="485056"/>
          </a:xfrm>
          <a:custGeom>
            <a:avLst/>
            <a:gdLst/>
            <a:ahLst/>
            <a:cxnLst/>
            <a:rect l="l" t="t" r="r" b="b"/>
            <a:pathLst>
              <a:path w="485056" h="485056">
                <a:moveTo>
                  <a:pt x="0" y="0"/>
                </a:moveTo>
                <a:lnTo>
                  <a:pt x="485056" y="0"/>
                </a:lnTo>
                <a:lnTo>
                  <a:pt x="485056" y="485056"/>
                </a:lnTo>
                <a:lnTo>
                  <a:pt x="0" y="4850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806" y="6337434"/>
            <a:ext cx="665937" cy="665937"/>
          </a:xfrm>
          <a:custGeom>
            <a:avLst/>
            <a:gdLst/>
            <a:ahLst/>
            <a:cxnLst/>
            <a:rect l="l" t="t" r="r" b="b"/>
            <a:pathLst>
              <a:path w="665937" h="665937">
                <a:moveTo>
                  <a:pt x="0" y="0"/>
                </a:moveTo>
                <a:lnTo>
                  <a:pt x="665937" y="0"/>
                </a:lnTo>
                <a:lnTo>
                  <a:pt x="665937" y="665938"/>
                </a:lnTo>
                <a:lnTo>
                  <a:pt x="0" y="665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60644" y="5091006"/>
            <a:ext cx="684966" cy="684966"/>
          </a:xfrm>
          <a:custGeom>
            <a:avLst/>
            <a:gdLst/>
            <a:ahLst/>
            <a:cxnLst/>
            <a:rect l="l" t="t" r="r" b="b"/>
            <a:pathLst>
              <a:path w="684966" h="684966">
                <a:moveTo>
                  <a:pt x="0" y="0"/>
                </a:moveTo>
                <a:lnTo>
                  <a:pt x="684966" y="0"/>
                </a:lnTo>
                <a:lnTo>
                  <a:pt x="684966" y="684966"/>
                </a:lnTo>
                <a:lnTo>
                  <a:pt x="0" y="684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00806" y="3245171"/>
            <a:ext cx="704876" cy="704876"/>
          </a:xfrm>
          <a:custGeom>
            <a:avLst/>
            <a:gdLst/>
            <a:ahLst/>
            <a:cxnLst/>
            <a:rect l="l" t="t" r="r" b="b"/>
            <a:pathLst>
              <a:path w="704876" h="704876">
                <a:moveTo>
                  <a:pt x="0" y="0"/>
                </a:moveTo>
                <a:lnTo>
                  <a:pt x="704876" y="0"/>
                </a:lnTo>
                <a:lnTo>
                  <a:pt x="704876" y="704876"/>
                </a:lnTo>
                <a:lnTo>
                  <a:pt x="0" y="7048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59162" y="1370293"/>
            <a:ext cx="7282776" cy="7441426"/>
          </a:xfrm>
          <a:custGeom>
            <a:avLst/>
            <a:gdLst/>
            <a:ahLst/>
            <a:cxnLst/>
            <a:rect l="l" t="t" r="r" b="b"/>
            <a:pathLst>
              <a:path w="7282776" h="7441426">
                <a:moveTo>
                  <a:pt x="0" y="0"/>
                </a:moveTo>
                <a:lnTo>
                  <a:pt x="7282777" y="0"/>
                </a:lnTo>
                <a:lnTo>
                  <a:pt x="7282777" y="7441427"/>
                </a:lnTo>
                <a:lnTo>
                  <a:pt x="0" y="7441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89" r="-1089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207234" y="2387369"/>
            <a:ext cx="5657951" cy="5565765"/>
          </a:xfrm>
          <a:custGeom>
            <a:avLst/>
            <a:gdLst/>
            <a:ahLst/>
            <a:cxnLst/>
            <a:rect l="l" t="t" r="r" b="b"/>
            <a:pathLst>
              <a:path w="5657951" h="5565765">
                <a:moveTo>
                  <a:pt x="0" y="0"/>
                </a:moveTo>
                <a:lnTo>
                  <a:pt x="5657951" y="0"/>
                </a:lnTo>
                <a:lnTo>
                  <a:pt x="5657951" y="5565766"/>
                </a:lnTo>
                <a:lnTo>
                  <a:pt x="0" y="5565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96" t="-1907" r="-1227" b="-19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722356" y="5593946"/>
            <a:ext cx="1211223" cy="4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Arial"/>
              </a:rPr>
              <a:t> Feel safer to drive</a:t>
            </a:r>
          </a:p>
          <a:p>
            <a:pPr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000000"/>
                </a:solidFill>
                <a:latin typeface="Arial"/>
              </a:rPr>
              <a:t> Ease of installation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3629" y="3902422"/>
            <a:ext cx="2561511" cy="59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9"/>
              </a:lnSpc>
            </a:pPr>
            <a:r>
              <a:rPr lang="en-US" sz="1099">
                <a:solidFill>
                  <a:srgbClr val="000000"/>
                </a:solidFill>
                <a:latin typeface="Arial"/>
              </a:rPr>
              <a:t>Affordable for commoners</a:t>
            </a:r>
          </a:p>
          <a:p>
            <a:pPr>
              <a:lnSpc>
                <a:spcPts val="1539"/>
              </a:lnSpc>
            </a:pPr>
            <a:r>
              <a:rPr lang="en-US" sz="1099">
                <a:solidFill>
                  <a:srgbClr val="000000"/>
                </a:solidFill>
                <a:latin typeface="Arial"/>
              </a:rPr>
              <a:t>Decreases anxiety for nighttime travellers</a:t>
            </a:r>
          </a:p>
          <a:p>
            <a:pPr>
              <a:lnSpc>
                <a:spcPts val="1539"/>
              </a:lnSpc>
              <a:spcBef>
                <a:spcPct val="0"/>
              </a:spcBef>
            </a:pPr>
            <a:r>
              <a:rPr lang="en-US" sz="1099">
                <a:solidFill>
                  <a:srgbClr val="000000"/>
                </a:solidFill>
                <a:latin typeface="Arial"/>
              </a:rPr>
              <a:t>Avoids glare from on-coming headlights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5751" y="3940522"/>
            <a:ext cx="3048383" cy="21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000000"/>
                </a:solidFill>
                <a:latin typeface="Arial"/>
              </a:rPr>
              <a:t>Increases confidence level for commuters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13938" y="307212"/>
            <a:ext cx="7196138" cy="73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Arial Bold"/>
              </a:rPr>
              <a:t>VALUE PROPOSITION MODEL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281896" y="3872014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30"/>
                </a:lnTo>
                <a:lnTo>
                  <a:pt x="0" y="2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81896" y="4072319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29"/>
                </a:lnTo>
                <a:lnTo>
                  <a:pt x="0" y="2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81896" y="4282148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30"/>
                </a:lnTo>
                <a:lnTo>
                  <a:pt x="0" y="2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540508" y="5585193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29"/>
                </a:lnTo>
                <a:lnTo>
                  <a:pt x="0" y="2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540508" y="5784801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30"/>
                </a:lnTo>
                <a:lnTo>
                  <a:pt x="0" y="2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66481" y="7067537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30"/>
                </a:lnTo>
                <a:lnTo>
                  <a:pt x="0" y="2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375922" y="3940878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29"/>
                </a:lnTo>
                <a:lnTo>
                  <a:pt x="0" y="2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666481" y="7268552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29" y="0"/>
                </a:lnTo>
                <a:lnTo>
                  <a:pt x="209829" y="209830"/>
                </a:lnTo>
                <a:lnTo>
                  <a:pt x="0" y="2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6144593" flipH="1" flipV="1">
            <a:off x="-9509038" y="-14946316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17617704" y="17617704"/>
                </a:moveTo>
                <a:lnTo>
                  <a:pt x="0" y="17617704"/>
                </a:lnTo>
                <a:lnTo>
                  <a:pt x="0" y="0"/>
                </a:lnTo>
                <a:lnTo>
                  <a:pt x="17617704" y="0"/>
                </a:lnTo>
                <a:lnTo>
                  <a:pt x="17617704" y="17617704"/>
                </a:lnTo>
                <a:close/>
              </a:path>
            </a:pathLst>
          </a:custGeom>
          <a:blipFill>
            <a:blip r:embed="rId1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144593">
            <a:off x="14709998" y="3706553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924613">
            <a:off x="-8797128" y="39345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8100000">
            <a:off x="-72441" y="122645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8100000" flipH="1">
            <a:off x="-6988920" y="53496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>
            <a:off x="6533240" y="9659445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1" y="0"/>
                </a:lnTo>
                <a:lnTo>
                  <a:pt x="5883071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592535" y="5615178"/>
            <a:ext cx="1783387" cy="52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"/>
              </a:lnSpc>
            </a:pPr>
            <a:r>
              <a:rPr lang="en-US" sz="737">
                <a:solidFill>
                  <a:srgbClr val="000000"/>
                </a:solidFill>
                <a:latin typeface="Arial Bold"/>
              </a:rPr>
              <a:t>CUSTOMIZED FIT</a:t>
            </a:r>
          </a:p>
          <a:p>
            <a:pPr>
              <a:lnSpc>
                <a:spcPts val="1032"/>
              </a:lnSpc>
            </a:pPr>
            <a:endParaRPr lang="en-US" sz="737">
              <a:solidFill>
                <a:srgbClr val="000000"/>
              </a:solidFill>
              <a:latin typeface="Arial Bold"/>
            </a:endParaRPr>
          </a:p>
          <a:p>
            <a:pPr algn="ctr">
              <a:lnSpc>
                <a:spcPts val="1032"/>
              </a:lnSpc>
            </a:pPr>
            <a:r>
              <a:rPr lang="en-US" sz="737">
                <a:solidFill>
                  <a:srgbClr val="000000"/>
                </a:solidFill>
                <a:latin typeface="Arial Bold"/>
              </a:rPr>
              <a:t>INTEGRATION WITH EXISTING SYSTEM</a:t>
            </a:r>
          </a:p>
          <a:p>
            <a:pPr algn="ctr">
              <a:lnSpc>
                <a:spcPts val="1032"/>
              </a:lnSpc>
              <a:spcBef>
                <a:spcPct val="0"/>
              </a:spcBef>
            </a:pPr>
            <a:r>
              <a:rPr lang="en-US" sz="737">
                <a:solidFill>
                  <a:srgbClr val="000000"/>
                </a:solidFill>
                <a:latin typeface="Arial Bold"/>
              </a:rPr>
              <a:t>  </a:t>
            </a:r>
          </a:p>
        </p:txBody>
      </p:sp>
      <p:sp>
        <p:nvSpPr>
          <p:cNvPr id="35" name="Freeform 35"/>
          <p:cNvSpPr/>
          <p:nvPr/>
        </p:nvSpPr>
        <p:spPr>
          <a:xfrm>
            <a:off x="2424781" y="5549385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30" y="0"/>
                </a:lnTo>
                <a:lnTo>
                  <a:pt x="209830" y="209830"/>
                </a:lnTo>
                <a:lnTo>
                  <a:pt x="0" y="209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2424781" y="5830830"/>
            <a:ext cx="209830" cy="209830"/>
          </a:xfrm>
          <a:custGeom>
            <a:avLst/>
            <a:gdLst/>
            <a:ahLst/>
            <a:cxnLst/>
            <a:rect l="l" t="t" r="r" b="b"/>
            <a:pathLst>
              <a:path w="209830" h="209830">
                <a:moveTo>
                  <a:pt x="0" y="0"/>
                </a:moveTo>
                <a:lnTo>
                  <a:pt x="209830" y="0"/>
                </a:lnTo>
                <a:lnTo>
                  <a:pt x="209830" y="209829"/>
                </a:lnTo>
                <a:lnTo>
                  <a:pt x="0" y="2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6144593">
            <a:off x="14862398" y="3858953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924613">
            <a:off x="-8644728" y="4086934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2"/>
                </a:lnTo>
                <a:lnTo>
                  <a:pt x="0" y="106475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8100000">
            <a:off x="79959" y="1241693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-8100000" flipH="1">
            <a:off x="-6836520" y="55020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9512725" y="0"/>
                </a:moveTo>
                <a:lnTo>
                  <a:pt x="0" y="0"/>
                </a:lnTo>
                <a:lnTo>
                  <a:pt x="0" y="224846"/>
                </a:lnTo>
                <a:lnTo>
                  <a:pt x="9512725" y="224846"/>
                </a:lnTo>
                <a:lnTo>
                  <a:pt x="951272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6144593">
            <a:off x="15014798" y="4011353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1221215" y="7067380"/>
            <a:ext cx="143824" cy="143824"/>
          </a:xfrm>
          <a:custGeom>
            <a:avLst/>
            <a:gdLst/>
            <a:ahLst/>
            <a:cxnLst/>
            <a:rect l="l" t="t" r="r" b="b"/>
            <a:pathLst>
              <a:path w="143824" h="143824">
                <a:moveTo>
                  <a:pt x="0" y="0"/>
                </a:moveTo>
                <a:lnTo>
                  <a:pt x="143824" y="0"/>
                </a:lnTo>
                <a:lnTo>
                  <a:pt x="143824" y="143824"/>
                </a:lnTo>
                <a:lnTo>
                  <a:pt x="0" y="143824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7734945" y="9733945"/>
            <a:ext cx="553055" cy="553055"/>
          </a:xfrm>
          <a:custGeom>
            <a:avLst/>
            <a:gdLst/>
            <a:ahLst/>
            <a:cxnLst/>
            <a:rect l="l" t="t" r="r" b="b"/>
            <a:pathLst>
              <a:path w="553055" h="553055">
                <a:moveTo>
                  <a:pt x="0" y="0"/>
                </a:moveTo>
                <a:lnTo>
                  <a:pt x="553055" y="0"/>
                </a:lnTo>
                <a:lnTo>
                  <a:pt x="553055" y="553055"/>
                </a:lnTo>
                <a:lnTo>
                  <a:pt x="0" y="553055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1384089" y="7034022"/>
            <a:ext cx="2375773" cy="21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000000"/>
                </a:solidFill>
                <a:latin typeface="Arial"/>
              </a:rPr>
              <a:t>Customers find it challenging to adapt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876310" y="7091667"/>
            <a:ext cx="1513097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"/>
              </a:lnSpc>
            </a:pPr>
            <a:r>
              <a:rPr lang="en-US" sz="1056">
                <a:solidFill>
                  <a:srgbClr val="000000"/>
                </a:solidFill>
                <a:latin typeface="Arial"/>
              </a:rPr>
              <a:t>Reduces stress fatique</a:t>
            </a:r>
          </a:p>
          <a:p>
            <a:pPr>
              <a:lnSpc>
                <a:spcPts val="1479"/>
              </a:lnSpc>
              <a:spcBef>
                <a:spcPct val="0"/>
              </a:spcBef>
            </a:pPr>
            <a:r>
              <a:rPr lang="en-US" sz="1056">
                <a:solidFill>
                  <a:srgbClr val="000000"/>
                </a:solidFill>
                <a:latin typeface="Arial"/>
              </a:rPr>
              <a:t>Better concentration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83382" y="4917205"/>
            <a:ext cx="419100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FIT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595</Words>
  <Application>Microsoft Office PowerPoint</Application>
  <PresentationFormat>Custom</PresentationFormat>
  <Paragraphs>116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Clear Sans</vt:lpstr>
      <vt:lpstr>Arial</vt:lpstr>
      <vt:lpstr>Arial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B VIGHNESH</dc:creator>
  <cp:lastModifiedBy>G BALAJI</cp:lastModifiedBy>
  <cp:revision>11</cp:revision>
  <dcterms:created xsi:type="dcterms:W3CDTF">2006-08-16T00:00:00Z</dcterms:created>
  <dcterms:modified xsi:type="dcterms:W3CDTF">2023-11-09T10:29:22Z</dcterms:modified>
  <dc:identifier>DAFzFageEXE</dc:identifier>
</cp:coreProperties>
</file>